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58" r:id="rId2"/>
    <p:sldId id="380" r:id="rId3"/>
    <p:sldId id="360" r:id="rId4"/>
    <p:sldId id="521" r:id="rId5"/>
    <p:sldId id="392" r:id="rId6"/>
    <p:sldId id="519" r:id="rId7"/>
    <p:sldId id="522" r:id="rId8"/>
    <p:sldId id="523" r:id="rId9"/>
    <p:sldId id="516" r:id="rId10"/>
    <p:sldId id="526" r:id="rId11"/>
    <p:sldId id="533" r:id="rId12"/>
    <p:sldId id="532" r:id="rId13"/>
    <p:sldId id="525" r:id="rId14"/>
    <p:sldId id="528" r:id="rId15"/>
    <p:sldId id="530" r:id="rId16"/>
    <p:sldId id="534" r:id="rId17"/>
    <p:sldId id="531" r:id="rId18"/>
    <p:sldId id="537" r:id="rId19"/>
    <p:sldId id="535" r:id="rId20"/>
    <p:sldId id="536" r:id="rId21"/>
    <p:sldId id="540" r:id="rId22"/>
    <p:sldId id="541" r:id="rId23"/>
    <p:sldId id="542" r:id="rId24"/>
    <p:sldId id="544" r:id="rId25"/>
    <p:sldId id="543" r:id="rId26"/>
    <p:sldId id="545" r:id="rId27"/>
    <p:sldId id="546" r:id="rId28"/>
    <p:sldId id="517" r:id="rId29"/>
    <p:sldId id="389" r:id="rId30"/>
    <p:sldId id="547" r:id="rId31"/>
    <p:sldId id="548" r:id="rId32"/>
    <p:sldId id="549" r:id="rId33"/>
    <p:sldId id="550" r:id="rId34"/>
    <p:sldId id="551" r:id="rId35"/>
    <p:sldId id="552" r:id="rId36"/>
    <p:sldId id="553" r:id="rId37"/>
    <p:sldId id="554" r:id="rId38"/>
    <p:sldId id="555" r:id="rId39"/>
    <p:sldId id="556" r:id="rId40"/>
    <p:sldId id="557" r:id="rId41"/>
    <p:sldId id="558" r:id="rId42"/>
    <p:sldId id="515" r:id="rId43"/>
    <p:sldId id="341" r:id="rId44"/>
  </p:sldIdLst>
  <p:sldSz cx="12190413" cy="6859588"/>
  <p:notesSz cx="6858000" cy="9144000"/>
  <p:custDataLst>
    <p:tags r:id="rId46"/>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48">
          <p15:clr>
            <a:srgbClr val="A4A3A4"/>
          </p15:clr>
        </p15:guide>
        <p15:guide id="2" orient="horz" pos="2160">
          <p15:clr>
            <a:srgbClr val="A4A3A4"/>
          </p15:clr>
        </p15:guide>
        <p15:guide id="3" pos="2880">
          <p15:clr>
            <a:srgbClr val="A4A3A4"/>
          </p15:clr>
        </p15:guide>
        <p15:guide id="4"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93" autoAdjust="0"/>
    <p:restoredTop sz="97519" autoAdjust="0"/>
  </p:normalViewPr>
  <p:slideViewPr>
    <p:cSldViewPr>
      <p:cViewPr>
        <p:scale>
          <a:sx n="125" d="100"/>
          <a:sy n="125" d="100"/>
        </p:scale>
        <p:origin x="-270" y="-252"/>
      </p:cViewPr>
      <p:guideLst>
        <p:guide orient="horz" pos="1548"/>
        <p:guide orient="horz" pos="2160"/>
        <p:guide pos="2880"/>
        <p:guide pos="386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t>2022/10/7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5" y="1122623"/>
            <a:ext cx="9142809" cy="2388153"/>
          </a:xfrm>
        </p:spPr>
        <p:txBody>
          <a:bodyPr anchor="b"/>
          <a:lstStyle>
            <a:lvl1pPr algn="ctr">
              <a:defRPr sz="5995"/>
            </a:lvl1pPr>
          </a:lstStyle>
          <a:p>
            <a:r>
              <a:rPr lang="zh-CN" altLang="en-US"/>
              <a:t>单击此处编辑母版标题样式</a:t>
            </a:r>
          </a:p>
        </p:txBody>
      </p:sp>
      <p:sp>
        <p:nvSpPr>
          <p:cNvPr id="3" name="副标题 2"/>
          <p:cNvSpPr>
            <a:spLocks noGrp="1"/>
          </p:cNvSpPr>
          <p:nvPr>
            <p:ph type="subTitle" idx="1" hasCustomPrompt="1"/>
          </p:nvPr>
        </p:nvSpPr>
        <p:spPr>
          <a:xfrm>
            <a:off x="1524595" y="3602872"/>
            <a:ext cx="9142809" cy="1656145"/>
          </a:xfrm>
        </p:spPr>
        <p:txBody>
          <a:bodyPr/>
          <a:lstStyle>
            <a:lvl1pPr marL="0" indent="0" algn="ctr">
              <a:buNone/>
              <a:defRPr sz="2400"/>
            </a:lvl1pPr>
            <a:lvl2pPr marL="456565" indent="0" algn="ctr">
              <a:buNone/>
              <a:defRPr sz="2000"/>
            </a:lvl2pPr>
            <a:lvl3pPr marL="913765" indent="0" algn="ctr">
              <a:buNone/>
              <a:defRPr sz="1800"/>
            </a:lvl3pPr>
            <a:lvl4pPr marL="1370330" indent="0" algn="ctr">
              <a:buNone/>
              <a:defRPr sz="1600"/>
            </a:lvl4pPr>
            <a:lvl5pPr marL="1827530" indent="0" algn="ctr">
              <a:buNone/>
              <a:defRPr sz="1600"/>
            </a:lvl5pPr>
            <a:lvl6pPr marL="2284095" indent="0" algn="ctr">
              <a:buNone/>
              <a:defRPr sz="1600"/>
            </a:lvl6pPr>
            <a:lvl7pPr marL="2741295" indent="0" algn="ctr">
              <a:buNone/>
              <a:defRPr sz="1600"/>
            </a:lvl7pPr>
            <a:lvl8pPr marL="3197860" indent="0" algn="ctr">
              <a:buNone/>
              <a:defRPr sz="1600"/>
            </a:lvl8pPr>
            <a:lvl9pPr marL="365506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E44E577-407E-4EE4-9515-4A7F5857F8A3}" type="datetimeFigureOut">
              <a:rPr lang="zh-CN" altLang="en-US" smtClean="0"/>
              <a:t>2022/10/7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F5DC4E-BE01-42C6-A008-13650FE3F58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510" y="260709"/>
            <a:ext cx="4837688" cy="527638"/>
          </a:xfrm>
        </p:spPr>
        <p:txBody>
          <a:bodyPr>
            <a:noAutofit/>
          </a:bodyPr>
          <a:lstStyle>
            <a:lvl1pPr algn="l">
              <a:defRPr sz="2800"/>
            </a:lvl1pPr>
          </a:lstStyle>
          <a:p>
            <a:r>
              <a:rPr lang="zh-CN" altLang="en-US" dirty="0"/>
              <a:t>单击此处编辑母版标题样式</a:t>
            </a:r>
          </a:p>
        </p:txBody>
      </p:sp>
      <p:sp>
        <p:nvSpPr>
          <p:cNvPr id="7" name="矩形 6"/>
          <p:cNvSpPr/>
          <p:nvPr userDrawn="1"/>
        </p:nvSpPr>
        <p:spPr>
          <a:xfrm>
            <a:off x="479992" y="260710"/>
            <a:ext cx="479991" cy="4801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矩形 7"/>
          <p:cNvSpPr/>
          <p:nvPr userDrawn="1"/>
        </p:nvSpPr>
        <p:spPr>
          <a:xfrm>
            <a:off x="713495" y="456797"/>
            <a:ext cx="386968" cy="3871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461" y="811567"/>
            <a:ext cx="111386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2"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70"/>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3" y="1535470"/>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3" y="2175379"/>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3"/>
            <a:ext cx="4010562" cy="1162320"/>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114"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4" y="1435435"/>
            <a:ext cx="4010562" cy="46921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zh-CN" altLang="en-US"/>
          </a:p>
        </p:txBody>
      </p:sp>
      <p:sp>
        <p:nvSpPr>
          <p:cNvPr id="4" name="文本占位符 3"/>
          <p:cNvSpPr>
            <a:spLocks noGrp="1"/>
          </p:cNvSpPr>
          <p:nvPr>
            <p:ph type="body" sz="half" idx="2"/>
          </p:nvPr>
        </p:nvSpPr>
        <p:spPr>
          <a:xfrm>
            <a:off x="2389406" y="5368582"/>
            <a:ext cx="7314248" cy="8050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2022/10/7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3"/>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2022/10/7</a:t>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pic>
        <p:nvPicPr>
          <p:cNvPr id="7" name="Picture 2" descr="C:\Users\Administrator\Desktop\图片1.jpg"/>
          <p:cNvPicPr>
            <a:picLocks noChangeAspect="1" noChangeArrowheads="1"/>
          </p:cNvPicPr>
          <p:nvPr userDrawn="1"/>
        </p:nvPicPr>
        <p:blipFill>
          <a:blip r:embed="rId17">
            <a:extLst>
              <a:ext uri="{BEBA8EAE-BF5A-486C-A8C5-ECC9F3942E4B}">
                <a14:imgProps xmlns:a14="http://schemas.microsoft.com/office/drawing/2010/main">
                  <a14:imgLayer r:embed="rId1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0800000">
            <a:off x="0" y="-14238"/>
            <a:ext cx="12190413" cy="68738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2434" y="0"/>
            <a:ext cx="12204435" cy="6876197"/>
          </a:xfrm>
          <a:prstGeom prst="rect">
            <a:avLst/>
          </a:prstGeom>
          <a:blipFill dpi="0" rotWithShape="1">
            <a:blip r:embed="rId20">
              <a:alphaModFix amt="29000"/>
              <a:duotone>
                <a:prstClr val="black"/>
                <a:srgbClr val="E4E4E4">
                  <a:tint val="45000"/>
                  <a:satMod val="400000"/>
                </a:srgbClr>
              </a:duotone>
            </a:blip>
            <a:srcRect/>
            <a:tile tx="0" ty="0" sx="100000" sy="100000" flip="none" algn="tl"/>
          </a:blipFill>
        </p:spPr>
      </p:pic>
      <p:pic>
        <p:nvPicPr>
          <p:cNvPr id="9" name="Picture 2" descr="C:\Users\Administrator\Desktop\图片1.png"/>
          <p:cNvPicPr>
            <a:picLocks noChangeAspect="1" noChangeArrowheads="1"/>
          </p:cNvPicPr>
          <p:nvPr userDrawn="1"/>
        </p:nvPicPr>
        <p:blipFill rotWithShape="1">
          <a:blip r:embed="rId21">
            <a:extLst>
              <a:ext uri="{BEBA8EAE-BF5A-486C-A8C5-ECC9F3942E4B}">
                <a14:imgProps xmlns:a14="http://schemas.microsoft.com/office/drawing/2010/main">
                  <a14:imgLayer r:embed="rId22">
                    <a14:imgEffect>
                      <a14:brightnessContrast contrast="20000"/>
                    </a14:imgEffect>
                  </a14:imgLayer>
                </a14:imgProps>
              </a:ext>
              <a:ext uri="{28A0092B-C50C-407E-A947-70E740481C1C}">
                <a14:useLocalDpi xmlns:a14="http://schemas.microsoft.com/office/drawing/2010/main" val="0"/>
              </a:ext>
            </a:extLst>
          </a:blip>
          <a:srcRect t="1418"/>
          <a:stretch>
            <a:fillRect/>
          </a:stretch>
        </p:blipFill>
        <p:spPr bwMode="auto">
          <a:xfrm>
            <a:off x="0" y="0"/>
            <a:ext cx="12193588" cy="68580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74" y="6306786"/>
            <a:ext cx="12264499" cy="10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7"/>
          <p:cNvSpPr>
            <a:spLocks noChangeArrowheads="1"/>
          </p:cNvSpPr>
          <p:nvPr/>
        </p:nvSpPr>
        <p:spPr bwMode="auto">
          <a:xfrm>
            <a:off x="8752840" y="88265"/>
            <a:ext cx="3606800" cy="737235"/>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lnSpc>
                <a:spcPct val="150000"/>
              </a:lnSpc>
            </a:pPr>
            <a:r>
              <a:rPr lang="en-US" altLang="zh-CN" sz="2800" b="1" dirty="0">
                <a:solidFill>
                  <a:srgbClr val="006CB8"/>
                </a:solidFill>
                <a:latin typeface="+mn-ea"/>
              </a:rPr>
              <a:t>JavaScript</a:t>
            </a:r>
            <a:r>
              <a:rPr lang="zh-CN" altLang="en-US" sz="2800" b="1" dirty="0">
                <a:solidFill>
                  <a:srgbClr val="006CB8"/>
                </a:solidFill>
                <a:latin typeface="+mn-ea"/>
              </a:rPr>
              <a:t>程序设计</a:t>
            </a:r>
          </a:p>
        </p:txBody>
      </p:sp>
      <p:sp>
        <p:nvSpPr>
          <p:cNvPr id="104" name="TextBox 7"/>
          <p:cNvSpPr>
            <a:spLocks noChangeArrowheads="1"/>
          </p:cNvSpPr>
          <p:nvPr/>
        </p:nvSpPr>
        <p:spPr bwMode="auto">
          <a:xfrm>
            <a:off x="4395890" y="5421075"/>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mj-ea"/>
                <a:ea typeface="+mj-ea"/>
                <a:sym typeface="微软雅黑" panose="020B0503020204020204" pitchFamily="34" charset="-122"/>
              </a:rPr>
              <a:t>               </a:t>
            </a:r>
            <a:endParaRPr lang="zh-CN" altLang="en-US" sz="4000" b="1" dirty="0">
              <a:solidFill>
                <a:srgbClr val="006CB8"/>
              </a:solidFill>
              <a:latin typeface="+mj-ea"/>
              <a:ea typeface="+mj-ea"/>
            </a:endParaRPr>
          </a:p>
        </p:txBody>
      </p:sp>
      <p:sp>
        <p:nvSpPr>
          <p:cNvPr id="106" name="圆角矩形 105"/>
          <p:cNvSpPr/>
          <p:nvPr/>
        </p:nvSpPr>
        <p:spPr>
          <a:xfrm>
            <a:off x="2515525" y="4682358"/>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07" name="TextBox 106"/>
          <p:cNvSpPr txBox="1"/>
          <p:nvPr/>
        </p:nvSpPr>
        <p:spPr>
          <a:xfrm>
            <a:off x="4845924" y="4764559"/>
            <a:ext cx="2598420" cy="489585"/>
          </a:xfrm>
          <a:prstGeom prst="rect">
            <a:avLst/>
          </a:prstGeom>
          <a:noFill/>
        </p:spPr>
        <p:txBody>
          <a:bodyPr wrap="none" lIns="121917" tIns="60958" rIns="121917" bIns="60958" rtlCol="0">
            <a:spAutoFit/>
          </a:bodyPr>
          <a:lstStyle/>
          <a:p>
            <a:pPr algn="ct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JavaScript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课程组</a:t>
            </a:r>
          </a:p>
        </p:txBody>
      </p:sp>
      <p:grpSp>
        <p:nvGrpSpPr>
          <p:cNvPr id="108" name="组合 107"/>
          <p:cNvGrpSpPr/>
          <p:nvPr/>
        </p:nvGrpSpPr>
        <p:grpSpPr>
          <a:xfrm>
            <a:off x="2301643" y="4644338"/>
            <a:ext cx="959980" cy="766336"/>
            <a:chOff x="899592" y="2377261"/>
            <a:chExt cx="720079" cy="574619"/>
          </a:xfrm>
          <a:effectLst>
            <a:outerShdw blurRad="50800" dist="38100" dir="2700000" algn="tl" rotWithShape="0">
              <a:prstClr val="black">
                <a:alpha val="40000"/>
              </a:prstClr>
            </a:outerShdw>
          </a:effectLst>
        </p:grpSpPr>
        <p:sp>
          <p:nvSpPr>
            <p:cNvPr id="109" name="圆角矩形 10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10" name="圆角矩形 109"/>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111" name="Picture 2" descr="C:\Users\Administrator\Desktop\手.png"/>
          <p:cNvPicPr>
            <a:picLocks noChangeAspect="1" noChangeArrowheads="1"/>
          </p:cNvPicPr>
          <p:nvPr/>
        </p:nvPicPr>
        <p:blipFill>
          <a:blip r:embed="rId3"/>
          <a:srcRect/>
          <a:stretch>
            <a:fillRect/>
          </a:stretch>
        </p:blipFill>
        <p:spPr bwMode="auto">
          <a:xfrm flipH="1">
            <a:off x="2142795" y="4778391"/>
            <a:ext cx="3945966" cy="3835979"/>
          </a:xfrm>
          <a:prstGeom prst="rect">
            <a:avLst/>
          </a:prstGeom>
          <a:noFill/>
        </p:spPr>
      </p:pic>
      <p:sp>
        <p:nvSpPr>
          <p:cNvPr id="112" name="TextBox 111"/>
          <p:cNvSpPr txBox="1"/>
          <p:nvPr/>
        </p:nvSpPr>
        <p:spPr>
          <a:xfrm>
            <a:off x="5275822" y="6148192"/>
            <a:ext cx="2038372" cy="400105"/>
          </a:xfrm>
          <a:prstGeom prst="rect">
            <a:avLst/>
          </a:prstGeom>
          <a:noFill/>
        </p:spPr>
        <p:txBody>
          <a:bodyPr wrap="none" lIns="121917" tIns="60958" rIns="121917" bIns="60958" rtlCol="0">
            <a:spAutoFit/>
          </a:bodyPr>
          <a:lstStyle/>
          <a:p>
            <a:pPr algn="ctr" fontAlgn="auto">
              <a:spcBef>
                <a:spcPts val="0"/>
              </a:spcBef>
              <a:spcAft>
                <a:spcPts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Picture 1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41" y="1053530"/>
            <a:ext cx="1913187"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8014" y="1056380"/>
            <a:ext cx="2053223"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6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42400" y="1056079"/>
            <a:ext cx="1904560"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4151" y="1056079"/>
            <a:ext cx="2050384"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6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1522" y="1056079"/>
            <a:ext cx="2117503"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7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886" y="1053530"/>
            <a:ext cx="2205096"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1630710" y="3210092"/>
            <a:ext cx="8599503" cy="1015663"/>
          </a:xfrm>
          <a:prstGeom prst="rect">
            <a:avLst/>
          </a:prstGeom>
        </p:spPr>
        <p:txBody>
          <a:bodyPr wrap="square">
            <a:spAutoFit/>
          </a:bodyPr>
          <a:lstStyle/>
          <a:p>
            <a:pPr lvl="0" algn="ctr" eaLnBrk="0" hangingPunct="0">
              <a:lnSpc>
                <a:spcPct val="150000"/>
              </a:lnSpc>
              <a:spcBef>
                <a:spcPct val="0"/>
              </a:spcBef>
              <a:defRPr/>
            </a:pPr>
            <a:r>
              <a:rPr lang="zh-CN" altLang="en-US" sz="4000" b="1" dirty="0">
                <a:solidFill>
                  <a:srgbClr val="006CB8"/>
                </a:solidFill>
                <a:latin typeface="+mn-ea"/>
              </a:rPr>
              <a:t>第三章 浏览器对象模型</a:t>
            </a:r>
            <a:r>
              <a:rPr lang="en-US" altLang="zh-CN" sz="4000" b="1" dirty="0">
                <a:solidFill>
                  <a:srgbClr val="006CB8"/>
                </a:solidFill>
                <a:latin typeface="+mn-ea"/>
              </a:rPr>
              <a:t>(BOM)</a:t>
            </a:r>
            <a:endParaRPr lang="zh-CN" altLang="en-US" sz="4000" b="1" dirty="0">
              <a:solidFill>
                <a:srgbClr val="006CB8"/>
              </a:solidFill>
              <a:latin typeface="+mn-ea"/>
            </a:endParaRPr>
          </a:p>
        </p:txBody>
      </p:sp>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5" y="215367"/>
            <a:ext cx="1989981" cy="378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4.78691E-6 L 0.575 -4.78691E-6 " pathEditMode="relative" rAng="0" ptsTypes="AA">
                                      <p:cBhvr>
                                        <p:cTn id="8" dur="2000" fill="hold"/>
                                        <p:tgtEl>
                                          <p:spTgt spid="108"/>
                                        </p:tgtEl>
                                        <p:attrNameLst>
                                          <p:attrName>ppt_x</p:attrName>
                                          <p:attrName>ppt_y</p:attrName>
                                        </p:attrNameLst>
                                      </p:cBhvr>
                                      <p:rCtr x="28750" y="0"/>
                                    </p:animMotion>
                                  </p:childTnLst>
                                </p:cTn>
                              </p:par>
                              <p:par>
                                <p:cTn id="9" presetID="22" presetClass="entr" presetSubtype="8" fill="hold" grpId="0" nodeType="withEffect">
                                  <p:stCondLst>
                                    <p:cond delay="50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1750"/>
                                        <p:tgtEl>
                                          <p:spTgt spid="107"/>
                                        </p:tgtEl>
                                      </p:cBhvr>
                                    </p:animEffect>
                                  </p:childTnLst>
                                </p:cTn>
                              </p:par>
                              <p:par>
                                <p:cTn id="12" presetID="1"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16667E-6 4.93827E-6 L 0.58351 4.93827E-6 " pathEditMode="relative" rAng="0" ptsTypes="AA">
                                      <p:cBhvr>
                                        <p:cTn id="15" dur="2000" fill="hold"/>
                                        <p:tgtEl>
                                          <p:spTgt spid="111"/>
                                        </p:tgtEl>
                                        <p:attrNameLst>
                                          <p:attrName>ppt_x</p:attrName>
                                          <p:attrName>ppt_y</p:attrName>
                                        </p:attrNameLst>
                                      </p:cBhvr>
                                      <p:rCtr x="29167" y="0"/>
                                    </p:animMotion>
                                  </p:childTnLst>
                                </p:cTn>
                              </p:par>
                            </p:childTnLst>
                          </p:cTn>
                        </p:par>
                        <p:par>
                          <p:cTn id="16" fill="hold">
                            <p:stCondLst>
                              <p:cond delay="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anim calcmode="lin" valueType="num">
                                      <p:cBhvr>
                                        <p:cTn id="22" dur="500" fill="hold"/>
                                        <p:tgtEl>
                                          <p:spTgt spid="112"/>
                                        </p:tgtEl>
                                        <p:attrNameLst>
                                          <p:attrName>ppt_x</p:attrName>
                                        </p:attrNameLst>
                                      </p:cBhvr>
                                      <p:tavLst>
                                        <p:tav tm="0">
                                          <p:val>
                                            <p:fltVal val="0.5"/>
                                          </p:val>
                                        </p:tav>
                                        <p:tav tm="100000">
                                          <p:val>
                                            <p:strVal val="#ppt_x"/>
                                          </p:val>
                                        </p:tav>
                                      </p:tavLst>
                                    </p:anim>
                                    <p:anim calcmode="lin" valueType="num">
                                      <p:cBhvr>
                                        <p:cTn id="23" dur="500" fill="hold"/>
                                        <p:tgtEl>
                                          <p:spTgt spid="112"/>
                                        </p:tgtEl>
                                        <p:attrNameLst>
                                          <p:attrName>ppt_y</p:attrName>
                                        </p:attrNameLst>
                                      </p:cBhvr>
                                      <p:tavLst>
                                        <p:tav tm="0">
                                          <p:val>
                                            <p:fltVal val="0.5"/>
                                          </p:val>
                                        </p:tav>
                                        <p:tav tm="100000">
                                          <p:val>
                                            <p:strVal val="#ppt_y"/>
                                          </p:val>
                                        </p:tav>
                                      </p:tavLst>
                                    </p:anim>
                                  </p:childTnLst>
                                </p:cTn>
                              </p:par>
                              <p:par>
                                <p:cTn id="24" presetID="42" presetClass="exit" presetSubtype="0" fill="hold" nodeType="withEffect">
                                  <p:stCondLst>
                                    <p:cond delay="0"/>
                                  </p:stCondLst>
                                  <p:childTnLst>
                                    <p:animEffect transition="out" filter="fade">
                                      <p:cBhvr>
                                        <p:cTn id="25" dur="1000"/>
                                        <p:tgtEl>
                                          <p:spTgt spid="111"/>
                                        </p:tgtEl>
                                      </p:cBhvr>
                                    </p:animEffect>
                                    <p:anim calcmode="lin" valueType="num">
                                      <p:cBhvr>
                                        <p:cTn id="26" dur="1000"/>
                                        <p:tgtEl>
                                          <p:spTgt spid="111"/>
                                        </p:tgtEl>
                                        <p:attrNameLst>
                                          <p:attrName>ppt_x</p:attrName>
                                        </p:attrNameLst>
                                      </p:cBhvr>
                                      <p:tavLst>
                                        <p:tav tm="0">
                                          <p:val>
                                            <p:strVal val="ppt_x"/>
                                          </p:val>
                                        </p:tav>
                                        <p:tav tm="100000">
                                          <p:val>
                                            <p:strVal val="ppt_x"/>
                                          </p:val>
                                        </p:tav>
                                      </p:tavLst>
                                    </p:anim>
                                    <p:anim calcmode="lin" valueType="num">
                                      <p:cBhvr>
                                        <p:cTn id="27" dur="1000"/>
                                        <p:tgtEl>
                                          <p:spTgt spid="111"/>
                                        </p:tgtEl>
                                        <p:attrNameLst>
                                          <p:attrName>ppt_y</p:attrName>
                                        </p:attrNameLst>
                                      </p:cBhvr>
                                      <p:tavLst>
                                        <p:tav tm="0">
                                          <p:val>
                                            <p:strVal val="ppt_y"/>
                                          </p:val>
                                        </p:tav>
                                        <p:tav tm="100000">
                                          <p:val>
                                            <p:strVal val="ppt_y+.1"/>
                                          </p:val>
                                        </p:tav>
                                      </p:tavLst>
                                    </p:anim>
                                    <p:set>
                                      <p:cBhvr>
                                        <p:cTn id="28" dur="1" fill="hold">
                                          <p:stCondLst>
                                            <p:cond delay="999"/>
                                          </p:stCondLst>
                                        </p:cTn>
                                        <p:tgtEl>
                                          <p:spTgt spid="111"/>
                                        </p:tgtEl>
                                        <p:attrNameLst>
                                          <p:attrName>style.visibility</p:attrName>
                                        </p:attrNameLst>
                                      </p:cBhvr>
                                      <p:to>
                                        <p:strVal val="hidden"/>
                                      </p:to>
                                    </p:set>
                                  </p:childTnLst>
                                </p:cTn>
                              </p:par>
                            </p:childTnLst>
                          </p:cTn>
                        </p:par>
                        <p:par>
                          <p:cTn id="29" fill="hold">
                            <p:stCondLst>
                              <p:cond delay="4000"/>
                            </p:stCondLst>
                            <p:childTnLst>
                              <p:par>
                                <p:cTn id="30" presetID="34" presetClass="emph" presetSubtype="0" fill="hold" grpId="1" nodeType="after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4"/>
                                        </p:tgtEl>
                                        <p:attrNameLst>
                                          <p:attrName>ppt_x</p:attrName>
                                          <p:attrName>ppt_y</p:attrName>
                                        </p:attrNameLst>
                                      </p:cBhvr>
                                    </p:animMotion>
                                    <p:animRot by="1500000">
                                      <p:cBhvr>
                                        <p:cTn id="32" dur="125" fill="hold">
                                          <p:stCondLst>
                                            <p:cond delay="0"/>
                                          </p:stCondLst>
                                        </p:cTn>
                                        <p:tgtEl>
                                          <p:spTgt spid="104"/>
                                        </p:tgtEl>
                                        <p:attrNameLst>
                                          <p:attrName>r</p:attrName>
                                        </p:attrNameLst>
                                      </p:cBhvr>
                                    </p:animRot>
                                    <p:animRot by="-1500000">
                                      <p:cBhvr>
                                        <p:cTn id="33" dur="125" fill="hold">
                                          <p:stCondLst>
                                            <p:cond delay="125"/>
                                          </p:stCondLst>
                                        </p:cTn>
                                        <p:tgtEl>
                                          <p:spTgt spid="104"/>
                                        </p:tgtEl>
                                        <p:attrNameLst>
                                          <p:attrName>r</p:attrName>
                                        </p:attrNameLst>
                                      </p:cBhvr>
                                    </p:animRot>
                                    <p:animRot by="-1500000">
                                      <p:cBhvr>
                                        <p:cTn id="34" dur="125" fill="hold">
                                          <p:stCondLst>
                                            <p:cond delay="250"/>
                                          </p:stCondLst>
                                        </p:cTn>
                                        <p:tgtEl>
                                          <p:spTgt spid="104"/>
                                        </p:tgtEl>
                                        <p:attrNameLst>
                                          <p:attrName>r</p:attrName>
                                        </p:attrNameLst>
                                      </p:cBhvr>
                                    </p:animRot>
                                    <p:animRot by="1500000">
                                      <p:cBhvr>
                                        <p:cTn id="35" dur="125" fill="hold">
                                          <p:stCondLst>
                                            <p:cond delay="375"/>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p:bldP spid="107" grpId="0"/>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 Window</a:t>
            </a:r>
            <a:r>
              <a:rPr lang="zh-CN" altLang="en-US" b="1" dirty="0"/>
              <a:t>对象概述</a:t>
            </a:r>
          </a:p>
        </p:txBody>
      </p:sp>
      <p:sp>
        <p:nvSpPr>
          <p:cNvPr id="103" name="矩形 102"/>
          <p:cNvSpPr/>
          <p:nvPr/>
        </p:nvSpPr>
        <p:spPr bwMode="auto">
          <a:xfrm>
            <a:off x="622598" y="1125538"/>
            <a:ext cx="11089232" cy="1323439"/>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361950" defTabSz="914400" eaLnBrk="1" fontAlgn="base" hangingPunct="1">
              <a:lnSpc>
                <a:spcPct val="200000"/>
              </a:lnSpc>
              <a:defRPr/>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Window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对象表示浏览器中</a:t>
            </a:r>
            <a:r>
              <a:rPr lang="zh-CN" altLang="en-US" sz="2000" b="1" dirty="0">
                <a:solidFill>
                  <a:srgbClr val="FF0000"/>
                </a:solidFill>
                <a:latin typeface="微软雅黑" panose="020B0503020204020204" pitchFamily="34" charset="-122"/>
                <a:ea typeface="微软雅黑" panose="020B0503020204020204" pitchFamily="34" charset="-122"/>
                <a:sym typeface="+mn-ea"/>
              </a:rPr>
              <a:t>打开的窗口</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Window</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对象处于</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对象层次的顶端，是</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中所有其他对象的父对象，是访问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BOM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的接口。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p:nvGrpSpPr>
        <p:grpSpPr>
          <a:xfrm>
            <a:off x="1781789" y="1845617"/>
            <a:ext cx="9339945" cy="3717033"/>
            <a:chOff x="381571" y="636995"/>
            <a:chExt cx="9339945" cy="3717033"/>
          </a:xfrm>
        </p:grpSpPr>
        <p:pic>
          <p:nvPicPr>
            <p:cNvPr id="13" name="Picture 8" descr="注意小人"/>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357"/>
            <a:stretch>
              <a:fillRect/>
            </a:stretch>
          </p:blipFill>
          <p:spPr bwMode="auto">
            <a:xfrm>
              <a:off x="6930815" y="636995"/>
              <a:ext cx="2790701" cy="3717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4" name="组合 13"/>
            <p:cNvGrpSpPr/>
            <p:nvPr/>
          </p:nvGrpSpPr>
          <p:grpSpPr bwMode="auto">
            <a:xfrm>
              <a:off x="381571" y="1545716"/>
              <a:ext cx="5760639" cy="2592286"/>
              <a:chOff x="3155388" y="1897906"/>
              <a:chExt cx="4887866" cy="2713852"/>
            </a:xfrm>
          </p:grpSpPr>
          <p:sp>
            <p:nvSpPr>
              <p:cNvPr id="15" name="圆角矩形标注 14"/>
              <p:cNvSpPr>
                <a:spLocks noChangeArrowheads="1"/>
              </p:cNvSpPr>
              <p:nvPr/>
            </p:nvSpPr>
            <p:spPr bwMode="auto">
              <a:xfrm rot="5400000">
                <a:off x="4242395" y="810899"/>
                <a:ext cx="2713852" cy="4887866"/>
              </a:xfrm>
              <a:prstGeom prst="wedgeRoundRectCallout">
                <a:avLst>
                  <a:gd name="adj1" fmla="val -15857"/>
                  <a:gd name="adj2" fmla="val -6562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sp>
            <p:nvSpPr>
              <p:cNvPr id="16" name="矩形 2"/>
              <p:cNvSpPr>
                <a:spLocks noChangeArrowheads="1"/>
              </p:cNvSpPr>
              <p:nvPr/>
            </p:nvSpPr>
            <p:spPr bwMode="auto">
              <a:xfrm>
                <a:off x="3396825" y="2089855"/>
                <a:ext cx="4582375" cy="222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atinLnBrk="1">
                  <a:lnSpc>
                    <a:spcPct val="150000"/>
                  </a:lnSpc>
                </a:pPr>
                <a:r>
                  <a:rPr kumimoji="0" lang="zh-CN" altLang="en-US" sz="1800" dirty="0">
                    <a:latin typeface="微软雅黑" panose="020B0503020204020204" pitchFamily="34" charset="-122"/>
                    <a:ea typeface="微软雅黑" panose="020B0503020204020204" pitchFamily="34" charset="-122"/>
                  </a:rPr>
                  <a:t>对于每个打开的窗口，系统都会自动为其创建一个 </a:t>
                </a:r>
                <a:r>
                  <a:rPr kumimoji="0" lang="en-US" altLang="zh-CN" sz="1800" dirty="0">
                    <a:latin typeface="微软雅黑" panose="020B0503020204020204" pitchFamily="34" charset="-122"/>
                    <a:ea typeface="微软雅黑" panose="020B0503020204020204" pitchFamily="34" charset="-122"/>
                  </a:rPr>
                  <a:t>Window </a:t>
                </a:r>
                <a:r>
                  <a:rPr kumimoji="0" lang="zh-CN" altLang="en-US" sz="1800" dirty="0">
                    <a:latin typeface="微软雅黑" panose="020B0503020204020204" pitchFamily="34" charset="-122"/>
                    <a:ea typeface="微软雅黑" panose="020B0503020204020204" pitchFamily="34" charset="-122"/>
                  </a:rPr>
                  <a:t>对象。如果</a:t>
                </a:r>
                <a:r>
                  <a:rPr kumimoji="0" lang="en-US" altLang="zh-CN" sz="1800" dirty="0">
                    <a:latin typeface="微软雅黑" panose="020B0503020204020204" pitchFamily="34" charset="-122"/>
                    <a:ea typeface="微软雅黑" panose="020B0503020204020204" pitchFamily="34" charset="-122"/>
                  </a:rPr>
                  <a:t>HTML</a:t>
                </a:r>
                <a:r>
                  <a:rPr kumimoji="0" lang="zh-CN" altLang="en-US" sz="1800" dirty="0">
                    <a:latin typeface="微软雅黑" panose="020B0503020204020204" pitchFamily="34" charset="-122"/>
                    <a:ea typeface="微软雅黑" panose="020B0503020204020204" pitchFamily="34" charset="-122"/>
                  </a:rPr>
                  <a:t>文档包含框架（</a:t>
                </a:r>
                <a:r>
                  <a:rPr kumimoji="0" lang="en-US" altLang="zh-CN" sz="1800" dirty="0">
                    <a:latin typeface="微软雅黑" panose="020B0503020204020204" pitchFamily="34" charset="-122"/>
                    <a:ea typeface="微软雅黑" panose="020B0503020204020204" pitchFamily="34" charset="-122"/>
                  </a:rPr>
                  <a:t>&lt;frame&gt; </a:t>
                </a:r>
                <a:r>
                  <a:rPr kumimoji="0" lang="zh-CN" altLang="en-US" sz="1800" dirty="0">
                    <a:latin typeface="微软雅黑" panose="020B0503020204020204" pitchFamily="34" charset="-122"/>
                    <a:ea typeface="微软雅黑" panose="020B0503020204020204" pitchFamily="34" charset="-122"/>
                  </a:rPr>
                  <a:t>或 </a:t>
                </a:r>
                <a:r>
                  <a:rPr kumimoji="0" lang="en-US" altLang="zh-CN" sz="1800" dirty="0">
                    <a:latin typeface="微软雅黑" panose="020B0503020204020204" pitchFamily="34" charset="-122"/>
                    <a:ea typeface="微软雅黑" panose="020B0503020204020204" pitchFamily="34" charset="-122"/>
                  </a:rPr>
                  <a:t>&lt;iframe&gt; </a:t>
                </a:r>
                <a:r>
                  <a:rPr kumimoji="0" lang="zh-CN" altLang="en-US" sz="1800" dirty="0">
                    <a:latin typeface="微软雅黑" panose="020B0503020204020204" pitchFamily="34" charset="-122"/>
                    <a:ea typeface="微软雅黑" panose="020B0503020204020204" pitchFamily="34" charset="-122"/>
                  </a:rPr>
                  <a:t>），浏览器会为</a:t>
                </a:r>
                <a:r>
                  <a:rPr kumimoji="0" lang="zh-CN" altLang="en-US" sz="1800" dirty="0">
                    <a:solidFill>
                      <a:srgbClr val="FF0000"/>
                    </a:solidFill>
                    <a:latin typeface="微软雅黑" panose="020B0503020204020204" pitchFamily="34" charset="-122"/>
                    <a:ea typeface="微软雅黑" panose="020B0503020204020204" pitchFamily="34" charset="-122"/>
                  </a:rPr>
                  <a:t>整个 </a:t>
                </a:r>
                <a:r>
                  <a:rPr kumimoji="0" lang="en-US" altLang="zh-CN" sz="1800" dirty="0">
                    <a:solidFill>
                      <a:srgbClr val="FF0000"/>
                    </a:solidFill>
                    <a:latin typeface="微软雅黑" panose="020B0503020204020204" pitchFamily="34" charset="-122"/>
                    <a:ea typeface="微软雅黑" panose="020B0503020204020204" pitchFamily="34" charset="-122"/>
                  </a:rPr>
                  <a:t>HTML </a:t>
                </a:r>
                <a:r>
                  <a:rPr kumimoji="0" lang="zh-CN" altLang="en-US" sz="1800" dirty="0">
                    <a:solidFill>
                      <a:srgbClr val="FF0000"/>
                    </a:solidFill>
                    <a:latin typeface="微软雅黑" panose="020B0503020204020204" pitchFamily="34" charset="-122"/>
                    <a:ea typeface="微软雅黑" panose="020B0503020204020204" pitchFamily="34" charset="-122"/>
                  </a:rPr>
                  <a:t>文档</a:t>
                </a:r>
                <a:r>
                  <a:rPr kumimoji="0" lang="zh-CN" altLang="en-US" sz="1800" dirty="0">
                    <a:latin typeface="微软雅黑" panose="020B0503020204020204" pitchFamily="34" charset="-122"/>
                    <a:ea typeface="微软雅黑" panose="020B0503020204020204" pitchFamily="34" charset="-122"/>
                  </a:rPr>
                  <a:t>创建一个 </a:t>
                </a:r>
                <a:r>
                  <a:rPr kumimoji="0" lang="en-US" altLang="zh-CN" sz="1800" dirty="0">
                    <a:latin typeface="微软雅黑" panose="020B0503020204020204" pitchFamily="34" charset="-122"/>
                    <a:ea typeface="微软雅黑" panose="020B0503020204020204" pitchFamily="34" charset="-122"/>
                  </a:rPr>
                  <a:t>Window </a:t>
                </a:r>
                <a:r>
                  <a:rPr kumimoji="0" lang="zh-CN" altLang="en-US" sz="1800" dirty="0">
                    <a:latin typeface="微软雅黑" panose="020B0503020204020204" pitchFamily="34" charset="-122"/>
                    <a:ea typeface="微软雅黑" panose="020B0503020204020204" pitchFamily="34" charset="-122"/>
                  </a:rPr>
                  <a:t>对象，并为每个框架创建一个</a:t>
                </a:r>
                <a:r>
                  <a:rPr kumimoji="0" lang="zh-CN" altLang="en-US" sz="1800" dirty="0">
                    <a:solidFill>
                      <a:srgbClr val="FF0000"/>
                    </a:solidFill>
                    <a:latin typeface="微软雅黑" panose="020B0503020204020204" pitchFamily="34" charset="-122"/>
                    <a:ea typeface="微软雅黑" panose="020B0503020204020204" pitchFamily="34" charset="-122"/>
                  </a:rPr>
                  <a:t>额外</a:t>
                </a:r>
                <a:r>
                  <a:rPr kumimoji="0" lang="zh-CN" altLang="en-US" sz="1800" dirty="0">
                    <a:latin typeface="微软雅黑" panose="020B0503020204020204" pitchFamily="34" charset="-122"/>
                    <a:ea typeface="微软雅黑" panose="020B0503020204020204" pitchFamily="34" charset="-122"/>
                  </a:rPr>
                  <a:t>的 </a:t>
                </a:r>
                <a:r>
                  <a:rPr kumimoji="0" lang="en-US" altLang="zh-CN" sz="1800" dirty="0">
                    <a:latin typeface="微软雅黑" panose="020B0503020204020204" pitchFamily="34" charset="-122"/>
                    <a:ea typeface="微软雅黑" panose="020B0503020204020204" pitchFamily="34" charset="-122"/>
                  </a:rPr>
                  <a:t>Window </a:t>
                </a:r>
                <a:r>
                  <a:rPr kumimoji="0" lang="zh-CN" altLang="en-US" sz="1800" dirty="0">
                    <a:latin typeface="微软雅黑" panose="020B0503020204020204" pitchFamily="34" charset="-122"/>
                    <a:ea typeface="微软雅黑" panose="020B0503020204020204" pitchFamily="34" charset="-122"/>
                  </a:rPr>
                  <a:t>对象。</a:t>
                </a:r>
              </a:p>
            </p:txBody>
          </p:sp>
        </p:grpSp>
      </p:grpSp>
      <p:sp>
        <p:nvSpPr>
          <p:cNvPr id="2" name="矩形 1"/>
          <p:cNvSpPr/>
          <p:nvPr/>
        </p:nvSpPr>
        <p:spPr>
          <a:xfrm>
            <a:off x="1198662" y="5734050"/>
            <a:ext cx="10218073" cy="400110"/>
          </a:xfrm>
          <a:prstGeom prst="rect">
            <a:avLst/>
          </a:prstGeom>
        </p:spPr>
        <p:txBody>
          <a:bodyPr wrap="square">
            <a:spAutoFit/>
          </a:bodyPr>
          <a:lstStyle/>
          <a:p>
            <a:r>
              <a:rPr lang="en-US" altLang="zh-CN" sz="1800" dirty="0">
                <a:solidFill>
                  <a:srgbClr val="FF0000"/>
                </a:solidFill>
                <a:latin typeface="微软雅黑" panose="020B0503020204020204" pitchFamily="34" charset="-122"/>
                <a:ea typeface="微软雅黑" panose="020B0503020204020204" pitchFamily="34" charset="-122"/>
                <a:sym typeface="+mn-ea"/>
              </a:rPr>
              <a:t>Window </a:t>
            </a:r>
            <a:r>
              <a:rPr lang="zh-CN" altLang="en-US" sz="1800" dirty="0">
                <a:solidFill>
                  <a:srgbClr val="FF0000"/>
                </a:solidFill>
                <a:latin typeface="微软雅黑" panose="020B0503020204020204" pitchFamily="34" charset="-122"/>
                <a:ea typeface="微软雅黑" panose="020B0503020204020204" pitchFamily="34" charset="-122"/>
                <a:sym typeface="+mn-ea"/>
              </a:rPr>
              <a:t>对象的主要属性及方法：</a:t>
            </a:r>
            <a:r>
              <a:rPr lang="en-US" altLang="zh-CN" sz="2000" b="1" u="sng" dirty="0">
                <a:solidFill>
                  <a:srgbClr val="0070C0"/>
                </a:solidFill>
                <a:latin typeface="Arial" panose="020B0604020202020204" pitchFamily="34" charset="0"/>
              </a:rPr>
              <a:t>https://www.runoob.com/jsref/obj-Window.html</a:t>
            </a:r>
            <a:endParaRPr lang="zh-CN" altLang="en-US" sz="2000" b="1" u="sng" dirty="0">
              <a:solidFill>
                <a:srgbClr val="0070C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2.</a:t>
            </a:r>
            <a:r>
              <a:rPr lang="zh-CN" altLang="en-US" b="1" dirty="0"/>
              <a:t>全局作用域</a:t>
            </a:r>
          </a:p>
        </p:txBody>
      </p:sp>
      <p:grpSp>
        <p:nvGrpSpPr>
          <p:cNvPr id="4" name="组合 3"/>
          <p:cNvGrpSpPr/>
          <p:nvPr/>
        </p:nvGrpSpPr>
        <p:grpSpPr>
          <a:xfrm>
            <a:off x="653083" y="948848"/>
            <a:ext cx="11089232" cy="4216539"/>
            <a:chOff x="622598" y="1125538"/>
            <a:chExt cx="11089232" cy="4216539"/>
          </a:xfrm>
        </p:grpSpPr>
        <p:sp>
          <p:nvSpPr>
            <p:cNvPr id="5" name="矩形 4"/>
            <p:cNvSpPr/>
            <p:nvPr/>
          </p:nvSpPr>
          <p:spPr bwMode="auto">
            <a:xfrm>
              <a:off x="622598" y="1125538"/>
              <a:ext cx="11089232" cy="4216539"/>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361950" defTabSz="914400" eaLnBrk="1" fontAlgn="base" hangingPunct="1">
                <a:lnSpc>
                  <a:spcPct val="200000"/>
                </a:lnSpc>
                <a:defRPr/>
              </a:pP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defTabSz="914400" eaLnBrk="1" fontAlgn="base" hangingPunct="1">
                <a:lnSpc>
                  <a:spcPct val="200000"/>
                </a:lnSpc>
                <a:defRPr/>
              </a:pP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defTabSz="914400" eaLnBrk="1" fontAlgn="base" hangingPunct="1">
                <a:lnSpc>
                  <a:spcPct val="200000"/>
                </a:lnSpc>
                <a:defRPr/>
              </a:pP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marL="361950" defTabSz="914400" eaLnBrk="1" fontAlgn="base" hangingPunct="1">
                <a:lnSpc>
                  <a:spcPct val="150000"/>
                </a:lnSpc>
                <a:defRPr/>
              </a:pPr>
              <a:r>
                <a:rPr lang="zh-CN" altLang="en-US" sz="1800" dirty="0">
                  <a:latin typeface="微软雅黑" panose="020B0503020204020204" pitchFamily="34" charset="-122"/>
                  <a:ea typeface="微软雅黑" panose="020B0503020204020204" pitchFamily="34" charset="-122"/>
                </a:rPr>
                <a:t>调用</a:t>
              </a:r>
              <a:r>
                <a:rPr lang="en-US" altLang="zh-CN" sz="1800" dirty="0">
                  <a:latin typeface="微软雅黑" panose="020B0503020204020204" pitchFamily="34" charset="-122"/>
                  <a:ea typeface="微软雅黑" panose="020B0503020204020204" pitchFamily="34" charset="-122"/>
                </a:rPr>
                <a:t>Window</a:t>
              </a:r>
              <a:r>
                <a:rPr lang="zh-CN" altLang="en-US" sz="1800" dirty="0">
                  <a:latin typeface="微软雅黑" panose="020B0503020204020204" pitchFamily="34" charset="-122"/>
                  <a:ea typeface="微软雅黑" panose="020B0503020204020204" pitchFamily="34" charset="-122"/>
                </a:rPr>
                <a:t>的成员时，对象名</a:t>
              </a:r>
              <a:r>
                <a:rPr lang="en-US" altLang="zh-CN" sz="1800" dirty="0">
                  <a:solidFill>
                    <a:srgbClr val="FF0000"/>
                  </a:solidFill>
                  <a:latin typeface="微软雅黑" panose="020B0503020204020204" pitchFamily="34" charset="-122"/>
                  <a:ea typeface="微软雅黑" panose="020B0503020204020204" pitchFamily="34" charset="-122"/>
                </a:rPr>
                <a:t>Window.</a:t>
              </a:r>
              <a:r>
                <a:rPr lang="zh-CN" altLang="en-US" sz="1800" dirty="0">
                  <a:solidFill>
                    <a:srgbClr val="FF0000"/>
                  </a:solidFill>
                  <a:latin typeface="微软雅黑" panose="020B0503020204020204" pitchFamily="34" charset="-122"/>
                  <a:ea typeface="微软雅黑" panose="020B0503020204020204" pitchFamily="34" charset="-122"/>
                </a:rPr>
                <a:t>可省略</a:t>
              </a:r>
              <a:endParaRPr lang="en-US" altLang="zh-CN" sz="1800" dirty="0">
                <a:solidFill>
                  <a:srgbClr val="FF0000"/>
                </a:solidFill>
                <a:latin typeface="微软雅黑" panose="020B0503020204020204" pitchFamily="34" charset="-122"/>
                <a:ea typeface="微软雅黑" panose="020B0503020204020204" pitchFamily="34" charset="-122"/>
              </a:endParaRPr>
            </a:p>
            <a:p>
              <a:pPr marL="647700" indent="-285750" defTabSz="914400" eaLnBrk="1" fontAlgn="base" hangingPunct="1">
                <a:lnSpc>
                  <a:spcPct val="150000"/>
                </a:lnSpc>
                <a:buFont typeface="Wingdings" panose="05000000000000000000" pitchFamily="2" charset="2"/>
                <a:buChar char="p"/>
                <a:defRPr/>
              </a:pPr>
              <a:r>
                <a:rPr lang="zh-CN" altLang="en-US" sz="1800" dirty="0">
                  <a:latin typeface="+mn-ea"/>
                  <a:ea typeface="+mn-ea"/>
                  <a:cs typeface="宋体" panose="02010600030101010101" pitchFamily="2" charset="-122"/>
                  <a:sym typeface="+mn-ea"/>
                </a:rPr>
                <a:t>可使用 </a:t>
              </a:r>
              <a:r>
                <a:rPr lang="en-US" altLang="zh-CN" sz="1800" dirty="0">
                  <a:latin typeface="+mn-ea"/>
                  <a:ea typeface="+mn-ea"/>
                  <a:cs typeface="宋体" panose="02010600030101010101" pitchFamily="2" charset="-122"/>
                  <a:sym typeface="+mn-ea"/>
                </a:rPr>
                <a:t>Window.</a:t>
              </a:r>
              <a:r>
                <a:rPr lang="zh-CN" altLang="en-US" sz="1800" dirty="0">
                  <a:latin typeface="+mn-ea"/>
                  <a:ea typeface="+mn-ea"/>
                  <a:cs typeface="宋体" panose="02010600030101010101" pitchFamily="2" charset="-122"/>
                  <a:sym typeface="+mn-ea"/>
                </a:rPr>
                <a:t>属性、</a:t>
              </a:r>
              <a:r>
                <a:rPr lang="en-US" altLang="zh-CN" sz="1800" dirty="0">
                  <a:latin typeface="+mn-ea"/>
                  <a:ea typeface="+mn-ea"/>
                  <a:cs typeface="宋体" panose="02010600030101010101" pitchFamily="2" charset="-122"/>
                  <a:sym typeface="+mn-ea"/>
                </a:rPr>
                <a:t>Window.</a:t>
              </a:r>
              <a:r>
                <a:rPr lang="zh-CN" altLang="en-US" sz="1800" dirty="0">
                  <a:latin typeface="+mn-ea"/>
                  <a:ea typeface="+mn-ea"/>
                  <a:cs typeface="宋体" panose="02010600030101010101" pitchFamily="2" charset="-122"/>
                  <a:sym typeface="+mn-ea"/>
                </a:rPr>
                <a:t>方法</a:t>
              </a:r>
              <a:r>
                <a:rPr lang="en-US" altLang="zh-CN" sz="1800" dirty="0">
                  <a:latin typeface="+mn-ea"/>
                  <a:ea typeface="+mn-ea"/>
                  <a:cs typeface="宋体" panose="02010600030101010101" pitchFamily="2" charset="-122"/>
                  <a:sym typeface="+mn-ea"/>
                </a:rPr>
                <a:t>()</a:t>
              </a:r>
            </a:p>
            <a:p>
              <a:pPr indent="361950" defTabSz="914400" eaLnBrk="1" fontAlgn="base" hangingPunct="1">
                <a:lnSpc>
                  <a:spcPct val="150000"/>
                </a:lnSpc>
                <a:defRPr/>
              </a:pPr>
              <a:r>
                <a:rPr lang="zh-CN" altLang="en-US" sz="1800" dirty="0">
                  <a:latin typeface="+mn-ea"/>
                  <a:ea typeface="+mn-ea"/>
                  <a:cs typeface="宋体" panose="02010600030101010101" pitchFamily="2" charset="-122"/>
                  <a:sym typeface="+mn-ea"/>
                </a:rPr>
                <a:t>或者</a:t>
              </a:r>
              <a:endParaRPr lang="en-US" altLang="zh-CN" sz="1800" dirty="0">
                <a:latin typeface="+mn-ea"/>
                <a:ea typeface="+mn-ea"/>
                <a:cs typeface="宋体" panose="02010600030101010101" pitchFamily="2" charset="-122"/>
                <a:sym typeface="+mn-ea"/>
              </a:endParaRPr>
            </a:p>
            <a:p>
              <a:pPr marL="647700" indent="-285750" defTabSz="914400" eaLnBrk="1" fontAlgn="base" hangingPunct="1">
                <a:lnSpc>
                  <a:spcPct val="150000"/>
                </a:lnSpc>
                <a:buFont typeface="Wingdings" panose="05000000000000000000" pitchFamily="2" charset="2"/>
                <a:buChar char="p"/>
                <a:defRPr/>
              </a:pPr>
              <a:r>
                <a:rPr lang="zh-CN" altLang="en-US" sz="1800" dirty="0">
                  <a:latin typeface="+mn-ea"/>
                  <a:ea typeface="+mn-ea"/>
                  <a:cs typeface="宋体" panose="02010600030101010101" pitchFamily="2" charset="-122"/>
                  <a:sym typeface="+mn-ea"/>
                </a:rPr>
                <a:t>直接属性、方法</a:t>
              </a:r>
              <a:r>
                <a:rPr lang="en-US" altLang="zh-CN" sz="1800" dirty="0">
                  <a:latin typeface="+mn-ea"/>
                  <a:ea typeface="+mn-ea"/>
                  <a:cs typeface="宋体" panose="02010600030101010101" pitchFamily="2" charset="-122"/>
                  <a:sym typeface="+mn-ea"/>
                </a:rPr>
                <a:t>()</a:t>
              </a:r>
              <a:r>
                <a:rPr lang="zh-CN" altLang="en-US" sz="1800" dirty="0">
                  <a:latin typeface="+mn-ea"/>
                  <a:ea typeface="+mn-ea"/>
                  <a:cs typeface="宋体" panose="02010600030101010101" pitchFamily="2" charset="-122"/>
                  <a:sym typeface="+mn-ea"/>
                </a:rPr>
                <a:t>的方式调用 </a:t>
              </a:r>
              <a:r>
                <a:rPr lang="en-US" altLang="zh-CN" sz="1800" dirty="0">
                  <a:latin typeface="+mn-ea"/>
                  <a:ea typeface="+mn-ea"/>
                  <a:cs typeface="宋体" panose="02010600030101010101" pitchFamily="2" charset="-122"/>
                  <a:sym typeface="+mn-ea"/>
                </a:rPr>
                <a:t>//</a:t>
              </a:r>
              <a:r>
                <a:rPr lang="zh-CN" altLang="en-US" sz="1800" dirty="0">
                  <a:latin typeface="+mn-ea"/>
                  <a:ea typeface="+mn-ea"/>
                  <a:cs typeface="宋体" panose="02010600030101010101" pitchFamily="2" charset="-122"/>
                  <a:sym typeface="+mn-ea"/>
                </a:rPr>
                <a:t>前面默认会加</a:t>
              </a:r>
              <a:r>
                <a:rPr lang="en-US" altLang="zh-CN" sz="1800" dirty="0">
                  <a:latin typeface="+mn-ea"/>
                  <a:ea typeface="+mn-ea"/>
                  <a:cs typeface="宋体" panose="02010600030101010101" pitchFamily="2" charset="-122"/>
                  <a:sym typeface="+mn-ea"/>
                </a:rPr>
                <a:t>Window. </a:t>
              </a:r>
              <a:r>
                <a:rPr lang="zh-CN" altLang="en-US" sz="1800" dirty="0">
                  <a:latin typeface="+mn-ea"/>
                  <a:ea typeface="+mn-ea"/>
                  <a:cs typeface="宋体" panose="02010600030101010101" pitchFamily="2" charset="-122"/>
                  <a:sym typeface="+mn-ea"/>
                </a:rPr>
                <a:t> </a:t>
              </a:r>
              <a:endParaRPr lang="en-US" altLang="zh-CN" sz="1800" dirty="0">
                <a:latin typeface="+mn-ea"/>
                <a:ea typeface="+mn-ea"/>
                <a:cs typeface="宋体" panose="02010600030101010101" pitchFamily="2" charset="-122"/>
                <a:sym typeface="+mn-ea"/>
              </a:endParaRPr>
            </a:p>
            <a:p>
              <a:pPr lvl="0" indent="361950" defTabSz="914400" eaLnBrk="1" fontAlgn="base" hangingPunct="1">
                <a:lnSpc>
                  <a:spcPct val="200000"/>
                </a:lnSpc>
                <a:defRPr/>
              </a:pP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838620" y="2349674"/>
              <a:ext cx="10081121" cy="2815713"/>
              <a:chOff x="1350778" y="1099643"/>
              <a:chExt cx="7446064" cy="3113673"/>
            </a:xfrm>
          </p:grpSpPr>
          <p:pic>
            <p:nvPicPr>
              <p:cNvPr id="8" name="Picture 8" descr="注意小人"/>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357"/>
              <a:stretch>
                <a:fillRect/>
              </a:stretch>
            </p:blipFill>
            <p:spPr bwMode="auto">
              <a:xfrm>
                <a:off x="6990999" y="1099643"/>
                <a:ext cx="1805843" cy="3113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圆角矩形标注 10"/>
              <p:cNvSpPr>
                <a:spLocks noChangeArrowheads="1"/>
              </p:cNvSpPr>
              <p:nvPr/>
            </p:nvSpPr>
            <p:spPr bwMode="auto">
              <a:xfrm rot="5400000">
                <a:off x="2876542" y="210904"/>
                <a:ext cx="1990696" cy="5042223"/>
              </a:xfrm>
              <a:prstGeom prst="wedgeRoundRectCallout">
                <a:avLst>
                  <a:gd name="adj1" fmla="val -15857"/>
                  <a:gd name="adj2" fmla="val -6562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grpSp>
      </p:grpSp>
      <p:sp>
        <p:nvSpPr>
          <p:cNvPr id="2" name="矩形 1"/>
          <p:cNvSpPr/>
          <p:nvPr/>
        </p:nvSpPr>
        <p:spPr>
          <a:xfrm>
            <a:off x="653083" y="5026712"/>
            <a:ext cx="9401473" cy="562783"/>
          </a:xfrm>
          <a:prstGeom prst="rect">
            <a:avLst/>
          </a:prstGeom>
        </p:spPr>
        <p:txBody>
          <a:bodyPr wrap="square">
            <a:spAutoFit/>
          </a:bodyPr>
          <a:lstStyle/>
          <a:p>
            <a:pPr lvl="0" indent="361950" defTabSz="914400" fontAlgn="base">
              <a:lnSpc>
                <a:spcPct val="200000"/>
              </a:lnSpc>
              <a:defRPr/>
            </a:pPr>
            <a:r>
              <a:rPr lang="zh-CN" altLang="en-US" sz="1800" dirty="0">
                <a:latin typeface="+mn-ea"/>
                <a:cs typeface="宋体" panose="02010600030101010101" pitchFamily="2" charset="-122"/>
                <a:sym typeface="+mn-ea"/>
              </a:rPr>
              <a:t>例如：</a:t>
            </a:r>
            <a:r>
              <a:rPr lang="en-US" altLang="zh-CN" sz="1800" dirty="0">
                <a:latin typeface="+mn-ea"/>
                <a:cs typeface="宋体" panose="02010600030101010101" pitchFamily="2" charset="-122"/>
                <a:sym typeface="+mn-ea"/>
              </a:rPr>
              <a:t>Window.alert();</a:t>
            </a:r>
            <a:r>
              <a:rPr lang="zh-CN" altLang="en-US" sz="1800" dirty="0">
                <a:latin typeface="+mn-ea"/>
                <a:cs typeface="宋体" panose="02010600030101010101" pitchFamily="2" charset="-122"/>
                <a:sym typeface="+mn-ea"/>
              </a:rPr>
              <a:t>和直接写 </a:t>
            </a:r>
            <a:r>
              <a:rPr lang="en-US" altLang="zh-CN" sz="1800" dirty="0">
                <a:latin typeface="+mn-ea"/>
                <a:cs typeface="宋体" panose="02010600030101010101" pitchFamily="2" charset="-122"/>
                <a:sym typeface="+mn-ea"/>
              </a:rPr>
              <a:t>alert();</a:t>
            </a:r>
            <a:r>
              <a:rPr lang="zh-CN" altLang="en-US" sz="1800" dirty="0">
                <a:latin typeface="+mn-ea"/>
                <a:cs typeface="宋体" panose="02010600030101010101" pitchFamily="2" charset="-122"/>
                <a:sym typeface="+mn-ea"/>
              </a:rPr>
              <a:t>是一样效果。</a:t>
            </a:r>
          </a:p>
        </p:txBody>
      </p:sp>
      <p:sp>
        <p:nvSpPr>
          <p:cNvPr id="13" name="矩形 12"/>
          <p:cNvSpPr/>
          <p:nvPr/>
        </p:nvSpPr>
        <p:spPr bwMode="auto">
          <a:xfrm>
            <a:off x="622598" y="1053530"/>
            <a:ext cx="11089232" cy="123059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361950" defTabSz="914400" eaLnBrk="1" fontAlgn="base" hangingPunct="1">
              <a:lnSpc>
                <a:spcPct val="200000"/>
              </a:lnSpc>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所有在全局作用域中声明的</a:t>
            </a:r>
            <a:r>
              <a:rPr lang="zh-CN" altLang="en-US" sz="2000" b="1" dirty="0">
                <a:solidFill>
                  <a:srgbClr val="FF0000"/>
                </a:solidFill>
                <a:latin typeface="微软雅黑" panose="020B0503020204020204" pitchFamily="34" charset="-122"/>
                <a:ea typeface="微软雅黑" panose="020B0503020204020204" pitchFamily="34" charset="-122"/>
                <a:sym typeface="+mn-ea"/>
              </a:rPr>
              <a:t>变量</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zh-CN" altLang="en-US" sz="2000" b="1" dirty="0">
                <a:solidFill>
                  <a:srgbClr val="FF0000"/>
                </a:solidFill>
                <a:latin typeface="微软雅黑" panose="020B0503020204020204" pitchFamily="34" charset="-122"/>
                <a:ea typeface="微软雅黑" panose="020B0503020204020204" pitchFamily="34" charset="-122"/>
                <a:sym typeface="+mn-ea"/>
              </a:rPr>
              <a:t>函数</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以及</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JavaScript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的</a:t>
            </a:r>
            <a:r>
              <a:rPr lang="zh-CN" altLang="en-US" sz="2000" b="1" dirty="0">
                <a:solidFill>
                  <a:srgbClr val="FF0000"/>
                </a:solidFill>
                <a:latin typeface="微软雅黑" panose="020B0503020204020204" pitchFamily="34" charset="-122"/>
                <a:ea typeface="微软雅黑" panose="020B0503020204020204" pitchFamily="34" charset="-122"/>
                <a:sym typeface="+mn-ea"/>
              </a:rPr>
              <a:t>内置对象、函数</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都自动成为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Window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对象的成员（属性或方法），可以被</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Window</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对象调用。</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2.</a:t>
            </a:r>
            <a:r>
              <a:rPr lang="zh-CN" altLang="en-US" b="1" dirty="0"/>
              <a:t>全局作用域</a:t>
            </a:r>
          </a:p>
        </p:txBody>
      </p:sp>
      <p:sp>
        <p:nvSpPr>
          <p:cNvPr id="9" name="文本框 104"/>
          <p:cNvSpPr txBox="1"/>
          <p:nvPr/>
        </p:nvSpPr>
        <p:spPr>
          <a:xfrm>
            <a:off x="694372" y="1269365"/>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3.2.1】</a:t>
            </a:r>
            <a:r>
              <a:rPr lang="zh-CN" altLang="en-US" sz="2000" b="1" dirty="0">
                <a:latin typeface="宋体" panose="02010600030101010101" pitchFamily="2" charset="-122"/>
                <a:ea typeface="宋体" panose="02010600030101010101" pitchFamily="2" charset="-122"/>
                <a:cs typeface="宋体" panose="02010600030101010101" pitchFamily="2" charset="-122"/>
              </a:rPr>
              <a:t>全局作用域</a:t>
            </a:r>
            <a:endParaRPr lang="zh-CN" altLang="en-US" sz="2000" dirty="0">
              <a:latin typeface="宋体" panose="02010600030101010101" pitchFamily="2" charset="-122"/>
              <a:cs typeface="宋体" panose="02010600030101010101" pitchFamily="2" charset="-122"/>
            </a:endParaRPr>
          </a:p>
        </p:txBody>
      </p:sp>
      <p:pic>
        <p:nvPicPr>
          <p:cNvPr id="1024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0750" y="1845618"/>
            <a:ext cx="8150196" cy="407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zh-CN" altLang="en-US" b="1" dirty="0"/>
              <a:t>三种消息框</a:t>
            </a:r>
          </a:p>
        </p:txBody>
      </p:sp>
      <p:sp>
        <p:nvSpPr>
          <p:cNvPr id="5" name="矩形 4"/>
          <p:cNvSpPr/>
          <p:nvPr/>
        </p:nvSpPr>
        <p:spPr bwMode="auto">
          <a:xfrm>
            <a:off x="622598" y="1125538"/>
            <a:ext cx="11377264" cy="1323439"/>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361950" defTabSz="914400" eaLnBrk="1" fontAlgn="base" hangingPunct="1">
              <a:lnSpc>
                <a:spcPct val="200000"/>
              </a:lnSpc>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在做网页交互的时候，往往需要弹出一些提示消息框来让用户做出选择或输入，浏览器窗口提供了三种模式消息框，它们分别由</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Window</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对象的</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alert()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方法</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,confirm()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方法和</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prompt()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方法设置。</a:t>
            </a:r>
          </a:p>
        </p:txBody>
      </p:sp>
      <p:grpSp>
        <p:nvGrpSpPr>
          <p:cNvPr id="2" name="组合 1"/>
          <p:cNvGrpSpPr/>
          <p:nvPr/>
        </p:nvGrpSpPr>
        <p:grpSpPr>
          <a:xfrm>
            <a:off x="635069" y="2522350"/>
            <a:ext cx="3696917" cy="3454949"/>
            <a:chOff x="420413" y="2495125"/>
            <a:chExt cx="3696917" cy="3454949"/>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3" y="4770109"/>
              <a:ext cx="3696915" cy="1179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13" y="3643231"/>
              <a:ext cx="3696915" cy="1076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413" y="2495125"/>
              <a:ext cx="3696917" cy="109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p:cNvGrpSpPr/>
          <p:nvPr/>
        </p:nvGrpSpPr>
        <p:grpSpPr>
          <a:xfrm>
            <a:off x="4916771" y="2421682"/>
            <a:ext cx="7011083" cy="3113673"/>
            <a:chOff x="632363" y="1099643"/>
            <a:chExt cx="8696341" cy="3113673"/>
          </a:xfrm>
        </p:grpSpPr>
        <p:pic>
          <p:nvPicPr>
            <p:cNvPr id="17" name="Picture 8" descr="注意小人"/>
            <p:cNvPicPr>
              <a:picLocks noChangeAspect="1" noChangeArrowheads="1"/>
            </p:cNvPicPr>
            <p:nvPr/>
          </p:nvPicPr>
          <p:blipFill rotWithShape="1">
            <a:blip r:embed="rId6">
              <a:extLst>
                <a:ext uri="{28A0092B-C50C-407E-A947-70E740481C1C}">
                  <a14:useLocalDpi xmlns:a14="http://schemas.microsoft.com/office/drawing/2010/main" val="0"/>
                </a:ext>
              </a:extLst>
            </a:blip>
            <a:srcRect l="11077" r="12357"/>
            <a:stretch>
              <a:fillRect/>
            </a:stretch>
          </p:blipFill>
          <p:spPr bwMode="auto">
            <a:xfrm>
              <a:off x="6990999" y="1099643"/>
              <a:ext cx="2337705" cy="3113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8" name="组合 17"/>
            <p:cNvGrpSpPr/>
            <p:nvPr/>
          </p:nvGrpSpPr>
          <p:grpSpPr bwMode="auto">
            <a:xfrm>
              <a:off x="632363" y="2012226"/>
              <a:ext cx="5760639" cy="1831121"/>
              <a:chOff x="3368183" y="2386293"/>
              <a:chExt cx="4887866" cy="1916992"/>
            </a:xfrm>
          </p:grpSpPr>
          <p:sp>
            <p:nvSpPr>
              <p:cNvPr id="19" name="圆角矩形标注 18"/>
              <p:cNvSpPr>
                <a:spLocks noChangeArrowheads="1"/>
              </p:cNvSpPr>
              <p:nvPr/>
            </p:nvSpPr>
            <p:spPr bwMode="auto">
              <a:xfrm rot="5400000">
                <a:off x="4853620" y="900856"/>
                <a:ext cx="1916992" cy="4887866"/>
              </a:xfrm>
              <a:prstGeom prst="wedgeRoundRectCallout">
                <a:avLst>
                  <a:gd name="adj1" fmla="val -15857"/>
                  <a:gd name="adj2" fmla="val -6562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sp>
            <p:nvSpPr>
              <p:cNvPr id="20" name="矩形 2"/>
              <p:cNvSpPr>
                <a:spLocks noChangeArrowheads="1"/>
              </p:cNvSpPr>
              <p:nvPr/>
            </p:nvSpPr>
            <p:spPr bwMode="auto">
              <a:xfrm>
                <a:off x="3610094" y="2667925"/>
                <a:ext cx="4520673" cy="14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atinLnBrk="1">
                  <a:lnSpc>
                    <a:spcPct val="150000"/>
                  </a:lnSpc>
                </a:pPr>
                <a:r>
                  <a:rPr kumimoji="0" lang="zh-CN" altLang="en-US" sz="1800" dirty="0">
                    <a:latin typeface="微软雅黑" panose="020B0503020204020204" pitchFamily="34" charset="-122"/>
                    <a:ea typeface="微软雅黑" panose="020B0503020204020204" pitchFamily="34" charset="-122"/>
                  </a:rPr>
                  <a:t>值得一提的是：这三种消息框都是</a:t>
                </a:r>
                <a:r>
                  <a:rPr kumimoji="0" lang="zh-CN" altLang="en-US" sz="1800" dirty="0">
                    <a:solidFill>
                      <a:srgbClr val="FF0000"/>
                    </a:solidFill>
                    <a:latin typeface="微软雅黑" panose="020B0503020204020204" pitchFamily="34" charset="-122"/>
                    <a:ea typeface="微软雅黑" panose="020B0503020204020204" pitchFamily="34" charset="-122"/>
                  </a:rPr>
                  <a:t>模式对话框，</a:t>
                </a:r>
                <a:r>
                  <a:rPr kumimoji="0" lang="zh-CN" altLang="en-US" sz="1800" dirty="0">
                    <a:latin typeface="微软雅黑" panose="020B0503020204020204" pitchFamily="34" charset="-122"/>
                    <a:ea typeface="微软雅黑" panose="020B0503020204020204" pitchFamily="34" charset="-122"/>
                  </a:rPr>
                  <a:t>即，用户必须</a:t>
                </a:r>
                <a:r>
                  <a:rPr kumimoji="0" lang="zh-CN" altLang="en-US" sz="1800" dirty="0">
                    <a:solidFill>
                      <a:srgbClr val="FF0000"/>
                    </a:solidFill>
                    <a:latin typeface="微软雅黑" panose="020B0503020204020204" pitchFamily="34" charset="-122"/>
                    <a:ea typeface="微软雅黑" panose="020B0503020204020204" pitchFamily="34" charset="-122"/>
                  </a:rPr>
                  <a:t>先关闭</a:t>
                </a:r>
                <a:r>
                  <a:rPr kumimoji="0" lang="zh-CN" altLang="en-US" sz="1800" dirty="0">
                    <a:latin typeface="微软雅黑" panose="020B0503020204020204" pitchFamily="34" charset="-122"/>
                    <a:ea typeface="微软雅黑" panose="020B0503020204020204" pitchFamily="34" charset="-122"/>
                  </a:rPr>
                  <a:t>这些消息框，才能进行下一步操作。</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zh-CN" altLang="en-US" b="1" dirty="0"/>
              <a:t>三种消息框</a:t>
            </a:r>
          </a:p>
        </p:txBody>
      </p:sp>
      <p:sp>
        <p:nvSpPr>
          <p:cNvPr id="14" name="文本框 3"/>
          <p:cNvSpPr txBox="1"/>
          <p:nvPr/>
        </p:nvSpPr>
        <p:spPr>
          <a:xfrm>
            <a:off x="754460" y="981522"/>
            <a:ext cx="11029378" cy="2785378"/>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1</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）alert()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方法</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警告消息框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a:lnSpc>
                <a:spcPts val="3500"/>
              </a:lnSpc>
            </a:pPr>
            <a:r>
              <a:rPr lang="en-US" altLang="zh-CN" sz="2000" dirty="0">
                <a:latin typeface="+mn-ea"/>
                <a:cs typeface="宋体" panose="02010600030101010101" pitchFamily="2" charset="-122"/>
                <a:sym typeface="+mn-ea"/>
              </a:rPr>
              <a:t>Window</a:t>
            </a:r>
            <a:r>
              <a:rPr lang="zh-CN" altLang="en-US" sz="2000" dirty="0">
                <a:latin typeface="+mn-ea"/>
                <a:cs typeface="宋体" panose="02010600030101010101" pitchFamily="2" charset="-122"/>
                <a:sym typeface="+mn-ea"/>
              </a:rPr>
              <a:t>对象的</a:t>
            </a:r>
            <a:r>
              <a:rPr lang="en-US" altLang="zh-CN" sz="2000" dirty="0">
                <a:latin typeface="+mn-ea"/>
                <a:cs typeface="宋体" panose="02010600030101010101" pitchFamily="2" charset="-122"/>
                <a:sym typeface="+mn-ea"/>
              </a:rPr>
              <a:t>alert() </a:t>
            </a:r>
            <a:r>
              <a:rPr lang="zh-CN" altLang="en-US" sz="2000" dirty="0">
                <a:latin typeface="+mn-ea"/>
                <a:cs typeface="宋体" panose="02010600030101010101" pitchFamily="2" charset="-122"/>
                <a:sym typeface="+mn-ea"/>
              </a:rPr>
              <a:t>方法用于显示带有</a:t>
            </a:r>
            <a:r>
              <a:rPr lang="zh-CN" altLang="en-US" sz="2000" dirty="0">
                <a:solidFill>
                  <a:srgbClr val="FF0000"/>
                </a:solidFill>
                <a:latin typeface="+mn-ea"/>
                <a:cs typeface="宋体" panose="02010600030101010101" pitchFamily="2" charset="-122"/>
                <a:sym typeface="+mn-ea"/>
              </a:rPr>
              <a:t>一条指定消息</a:t>
            </a:r>
            <a:r>
              <a:rPr lang="zh-CN" altLang="en-US" sz="2000" dirty="0">
                <a:latin typeface="+mn-ea"/>
                <a:cs typeface="宋体" panose="02010600030101010101" pitchFamily="2" charset="-122"/>
                <a:sym typeface="+mn-ea"/>
              </a:rPr>
              <a:t>和</a:t>
            </a:r>
            <a:r>
              <a:rPr lang="zh-CN" altLang="en-US" sz="2000" dirty="0">
                <a:solidFill>
                  <a:srgbClr val="FF0000"/>
                </a:solidFill>
                <a:latin typeface="+mn-ea"/>
                <a:cs typeface="宋体" panose="02010600030101010101" pitchFamily="2" charset="-122"/>
                <a:sym typeface="+mn-ea"/>
              </a:rPr>
              <a:t>一个</a:t>
            </a:r>
            <a:r>
              <a:rPr lang="zh-CN" altLang="en-US" sz="2000" dirty="0">
                <a:latin typeface="+mn-ea"/>
                <a:cs typeface="宋体" panose="02010600030101010101" pitchFamily="2" charset="-122"/>
                <a:sym typeface="+mn-ea"/>
              </a:rPr>
              <a:t>“</a:t>
            </a:r>
            <a:r>
              <a:rPr lang="zh-CN" altLang="en-US" sz="2000" dirty="0">
                <a:solidFill>
                  <a:srgbClr val="FF0000"/>
                </a:solidFill>
                <a:latin typeface="+mn-ea"/>
                <a:cs typeface="宋体" panose="02010600030101010101" pitchFamily="2" charset="-122"/>
                <a:sym typeface="+mn-ea"/>
              </a:rPr>
              <a:t>确定</a:t>
            </a:r>
            <a:r>
              <a:rPr lang="zh-CN" altLang="en-US" sz="2000" dirty="0">
                <a:latin typeface="+mn-ea"/>
                <a:cs typeface="宋体" panose="02010600030101010101" pitchFamily="2" charset="-122"/>
                <a:sym typeface="+mn-ea"/>
              </a:rPr>
              <a:t>”按钮的警告消息框。</a:t>
            </a:r>
            <a:endParaRPr lang="en-US" altLang="zh-CN" sz="2000" dirty="0">
              <a:latin typeface="+mn-ea"/>
              <a:cs typeface="宋体" panose="02010600030101010101" pitchFamily="2" charset="-122"/>
              <a:sym typeface="+mn-ea"/>
            </a:endParaRPr>
          </a:p>
          <a:p>
            <a:pPr lvl="0" indent="361950">
              <a:lnSpc>
                <a:spcPts val="3500"/>
              </a:lnSpc>
            </a:pPr>
            <a:endParaRPr lang="en-US" altLang="zh-CN" sz="2000" dirty="0">
              <a:latin typeface="+mn-ea"/>
              <a:cs typeface="宋体" panose="02010600030101010101" pitchFamily="2" charset="-122"/>
              <a:sym typeface="+mn-ea"/>
            </a:endParaRPr>
          </a:p>
          <a:p>
            <a:pPr lvl="0" indent="361950">
              <a:lnSpc>
                <a:spcPts val="3500"/>
              </a:lnSpc>
            </a:pPr>
            <a:endParaRPr lang="en-US" altLang="zh-CN" sz="1800" b="1" u="sng" dirty="0">
              <a:solidFill>
                <a:srgbClr val="0070C0"/>
              </a:solidFill>
              <a:sym typeface="+mn-ea"/>
            </a:endParaRPr>
          </a:p>
          <a:p>
            <a:pPr lvl="0" indent="361950">
              <a:lnSpc>
                <a:spcPts val="3500"/>
              </a:lnSpc>
            </a:pPr>
            <a:endParaRPr lang="en-US" altLang="zh-CN" sz="1800" b="1" u="sng" dirty="0">
              <a:solidFill>
                <a:srgbClr val="0070C0"/>
              </a:solidFill>
              <a:latin typeface="+mn-ea"/>
              <a:cs typeface="宋体" panose="02010600030101010101" pitchFamily="2" charset="-122"/>
              <a:sym typeface="+mn-ea"/>
            </a:endParaRPr>
          </a:p>
          <a:p>
            <a:pPr lvl="0" indent="361950">
              <a:lnSpc>
                <a:spcPts val="3500"/>
              </a:lnSpc>
            </a:pPr>
            <a:endParaRPr lang="en-US" altLang="zh-CN" sz="1800" dirty="0">
              <a:latin typeface="+mn-ea"/>
              <a:cs typeface="宋体" panose="02010600030101010101" pitchFamily="2" charset="-122"/>
              <a:sym typeface="+mn-ea"/>
            </a:endParaRPr>
          </a:p>
        </p:txBody>
      </p:sp>
      <p:pic>
        <p:nvPicPr>
          <p:cNvPr id="7" name="图片 6"/>
          <p:cNvPicPr/>
          <p:nvPr/>
        </p:nvPicPr>
        <p:blipFill>
          <a:blip r:embed="rId3"/>
          <a:stretch>
            <a:fillRect/>
          </a:stretch>
        </p:blipFill>
        <p:spPr>
          <a:xfrm>
            <a:off x="960477" y="4596408"/>
            <a:ext cx="4650593" cy="1209650"/>
          </a:xfrm>
          <a:prstGeom prst="rect">
            <a:avLst/>
          </a:prstGeom>
          <a:ln w="9525">
            <a:solidFill>
              <a:schemeClr val="tx1"/>
            </a:solidFill>
          </a:ln>
        </p:spPr>
      </p:pic>
      <p:grpSp>
        <p:nvGrpSpPr>
          <p:cNvPr id="8" name="组合 7"/>
          <p:cNvGrpSpPr/>
          <p:nvPr/>
        </p:nvGrpSpPr>
        <p:grpSpPr>
          <a:xfrm>
            <a:off x="985714" y="2258157"/>
            <a:ext cx="7553209" cy="1318637"/>
            <a:chOff x="856782" y="2664159"/>
            <a:chExt cx="10336049" cy="1318637"/>
          </a:xfrm>
        </p:grpSpPr>
        <p:grpSp>
          <p:nvGrpSpPr>
            <p:cNvPr id="9" name="组合 8"/>
            <p:cNvGrpSpPr/>
            <p:nvPr/>
          </p:nvGrpSpPr>
          <p:grpSpPr>
            <a:xfrm>
              <a:off x="856782" y="2664159"/>
              <a:ext cx="10336049" cy="1318637"/>
              <a:chOff x="856782" y="2664159"/>
              <a:chExt cx="10336049" cy="1318637"/>
            </a:xfrm>
          </p:grpSpPr>
          <p:grpSp>
            <p:nvGrpSpPr>
              <p:cNvPr id="11" name="组合 10"/>
              <p:cNvGrpSpPr/>
              <p:nvPr/>
            </p:nvGrpSpPr>
            <p:grpSpPr>
              <a:xfrm>
                <a:off x="856782" y="2664159"/>
                <a:ext cx="6216058" cy="1318637"/>
                <a:chOff x="856783" y="2905891"/>
                <a:chExt cx="6293093" cy="1318637"/>
              </a:xfrm>
            </p:grpSpPr>
            <p:sp>
              <p:nvSpPr>
                <p:cNvPr id="13" name="矩形 12"/>
                <p:cNvSpPr/>
                <p:nvPr/>
              </p:nvSpPr>
              <p:spPr bwMode="auto">
                <a:xfrm>
                  <a:off x="856783" y="3240163"/>
                  <a:ext cx="6293093" cy="984365"/>
                </a:xfrm>
                <a:prstGeom prst="rect">
                  <a:avLst/>
                </a:prstGeom>
                <a:noFill/>
                <a:ln w="9525">
                  <a:solidFill>
                    <a:srgbClr val="00B0F0"/>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39"/>
                <p:cNvSpPr/>
                <p:nvPr/>
              </p:nvSpPr>
              <p:spPr bwMode="auto">
                <a:xfrm>
                  <a:off x="1320867" y="2905891"/>
                  <a:ext cx="2371799" cy="554747"/>
                </a:xfrm>
                <a:custGeom>
                  <a:avLst/>
                  <a:gdLst>
                    <a:gd name="T0" fmla="*/ 0 w 4267200"/>
                    <a:gd name="T1" fmla="*/ 45770 h 1210897"/>
                    <a:gd name="T2" fmla="*/ 131585 w 4267200"/>
                    <a:gd name="T3" fmla="*/ 0 h 1210897"/>
                    <a:gd name="T4" fmla="*/ 2650599 w 4267200"/>
                    <a:gd name="T5" fmla="*/ 0 h 1210897"/>
                    <a:gd name="T6" fmla="*/ 2782185 w 4267200"/>
                    <a:gd name="T7" fmla="*/ 45770 h 1210897"/>
                    <a:gd name="T8" fmla="*/ 2782185 w 4267200"/>
                    <a:gd name="T9" fmla="*/ 228846 h 1210897"/>
                    <a:gd name="T10" fmla="*/ 2650599 w 4267200"/>
                    <a:gd name="T11" fmla="*/ 274616 h 1210897"/>
                    <a:gd name="T12" fmla="*/ 131585 w 4267200"/>
                    <a:gd name="T13" fmla="*/ 274616 h 1210897"/>
                    <a:gd name="T14" fmla="*/ 0 w 4267200"/>
                    <a:gd name="T15" fmla="*/ 228846 h 1210897"/>
                    <a:gd name="T16" fmla="*/ 0 w 4267200"/>
                    <a:gd name="T17" fmla="*/ 45770 h 12108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168BBA"/>
                </a:solidFill>
                <a:ln w="38100" cap="flat" cmpd="sng">
                  <a:solidFill>
                    <a:srgbClr val="FFFFFF"/>
                  </a:solidFill>
                  <a:prstDash val="solid"/>
                  <a:round/>
                </a:ln>
                <a:effectLst>
                  <a:outerShdw blurRad="40000" dist="20000" dir="5400000" rotWithShape="0">
                    <a:srgbClr val="000000">
                      <a:alpha val="37999"/>
                    </a:srgbClr>
                  </a:outerShdw>
                </a:effectLst>
              </p:spPr>
              <p:txBody>
                <a:bodyPr lIns="293868" tIns="78815" rIns="293868" bIns="78815" anchor="ctr"/>
                <a:lstStyle/>
                <a:p>
                  <a:endParaRPr lang="zh-CN" altLang="en-US" sz="2400">
                    <a:solidFill>
                      <a:schemeClr val="accent1"/>
                    </a:solidFill>
                  </a:endParaRPr>
                </a:p>
              </p:txBody>
            </p:sp>
          </p:grpSp>
          <p:sp>
            <p:nvSpPr>
              <p:cNvPr id="12" name="矩形 11"/>
              <p:cNvSpPr/>
              <p:nvPr/>
            </p:nvSpPr>
            <p:spPr>
              <a:xfrm>
                <a:off x="1262163" y="3300076"/>
                <a:ext cx="9930668" cy="502702"/>
              </a:xfrm>
              <a:prstGeom prst="rect">
                <a:avLst/>
              </a:prstGeom>
            </p:spPr>
            <p:txBody>
              <a:bodyPr wrap="square">
                <a:spAutoFit/>
              </a:bodyPr>
              <a:lstStyle/>
              <a:p>
                <a:pPr defTabSz="1219200">
                  <a:lnSpc>
                    <a:spcPts val="3200"/>
                  </a:lnSpc>
                  <a:defRPr/>
                </a:pPr>
                <a:r>
                  <a:rPr lang="en-US" altLang="zh-CN" sz="2000" b="1" kern="0" dirty="0">
                    <a:latin typeface="微软雅黑" panose="020B0503020204020204" pitchFamily="34" charset="-122"/>
                    <a:ea typeface="微软雅黑" panose="020B0503020204020204" pitchFamily="34" charset="-122"/>
                  </a:rPr>
                  <a:t>alert</a:t>
                </a:r>
                <a:r>
                  <a:rPr lang="en-US" altLang="zh-CN" sz="2000" b="1" kern="0" dirty="0">
                    <a:solidFill>
                      <a:srgbClr val="C00000"/>
                    </a:solidFill>
                    <a:latin typeface="微软雅黑" panose="020B0503020204020204" pitchFamily="34" charset="-122"/>
                    <a:ea typeface="微软雅黑" panose="020B0503020204020204" pitchFamily="34" charset="-122"/>
                  </a:rPr>
                  <a:t>(message);</a:t>
                </a:r>
              </a:p>
            </p:txBody>
          </p:sp>
        </p:grpSp>
        <p:sp>
          <p:nvSpPr>
            <p:cNvPr id="10" name="矩形 75"/>
            <p:cNvSpPr>
              <a:spLocks noChangeArrowheads="1"/>
            </p:cNvSpPr>
            <p:nvPr/>
          </p:nvSpPr>
          <p:spPr bwMode="auto">
            <a:xfrm>
              <a:off x="1547989" y="2741477"/>
              <a:ext cx="1877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r>
                <a:rPr kumimoji="0" lang="zh-CN" altLang="en-US" sz="2000" dirty="0">
                  <a:solidFill>
                    <a:schemeClr val="bg1"/>
                  </a:solidFill>
                  <a:latin typeface="微软雅黑" panose="020B0503020204020204" pitchFamily="34" charset="-122"/>
                  <a:ea typeface="微软雅黑" panose="020B0503020204020204" pitchFamily="34" charset="-122"/>
                </a:rPr>
                <a:t>语法</a:t>
              </a:r>
            </a:p>
          </p:txBody>
        </p:sp>
      </p:grpSp>
      <p:sp>
        <p:nvSpPr>
          <p:cNvPr id="16" name="文本框 3"/>
          <p:cNvSpPr txBox="1"/>
          <p:nvPr/>
        </p:nvSpPr>
        <p:spPr>
          <a:xfrm>
            <a:off x="898476" y="3608096"/>
            <a:ext cx="11029378" cy="990015"/>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mn-ea"/>
                <a:cs typeface="宋体" panose="02010600030101010101" pitchFamily="2" charset="-122"/>
                <a:sym typeface="+mn-ea"/>
              </a:rPr>
              <a:t>参数</a:t>
            </a:r>
            <a:r>
              <a:rPr lang="en-US" altLang="zh-CN" sz="1800" b="1" u="sng" dirty="0">
                <a:solidFill>
                  <a:schemeClr val="accent1"/>
                </a:solidFill>
                <a:latin typeface="+mn-ea"/>
                <a:cs typeface="宋体" panose="02010600030101010101" pitchFamily="2" charset="-122"/>
                <a:sym typeface="+mn-ea"/>
              </a:rPr>
              <a:t>message</a:t>
            </a:r>
            <a:r>
              <a:rPr lang="zh-CN" altLang="en-US" sz="1800" dirty="0">
                <a:latin typeface="+mn-ea"/>
                <a:cs typeface="宋体" panose="02010600030101010101" pitchFamily="2" charset="-122"/>
                <a:sym typeface="+mn-ea"/>
              </a:rPr>
              <a:t>是一个对用户进行警告提示的文本字符串。</a:t>
            </a:r>
          </a:p>
          <a:p>
            <a:pPr lvl="0">
              <a:lnSpc>
                <a:spcPts val="3500"/>
              </a:lnSpc>
            </a:pPr>
            <a:r>
              <a:rPr lang="zh-CN" altLang="en-US" sz="1800" dirty="0">
                <a:latin typeface="+mn-ea"/>
                <a:cs typeface="宋体" panose="02010600030101010101" pitchFamily="2" charset="-122"/>
                <a:sym typeface="+mn-ea"/>
              </a:rPr>
              <a:t>例如：</a:t>
            </a:r>
            <a:r>
              <a:rPr lang="en-US" altLang="zh-CN" sz="1800" dirty="0">
                <a:latin typeface="+mn-ea"/>
                <a:cs typeface="宋体" panose="02010600030101010101" pitchFamily="2" charset="-122"/>
                <a:sym typeface="+mn-ea"/>
              </a:rPr>
              <a:t>alert("</a:t>
            </a:r>
            <a:r>
              <a:rPr lang="zh-CN" altLang="en-US" sz="1800" dirty="0">
                <a:latin typeface="+mn-ea"/>
                <a:cs typeface="宋体" panose="02010600030101010101" pitchFamily="2" charset="-122"/>
                <a:sym typeface="+mn-ea"/>
              </a:rPr>
              <a:t>这是一个警告对话框！</a:t>
            </a:r>
            <a:r>
              <a:rPr lang="en-US" altLang="zh-CN" sz="1800" dirty="0">
                <a:latin typeface="+mn-ea"/>
                <a:cs typeface="宋体" panose="02010600030101010101" pitchFamily="2" charset="-122"/>
                <a:sym typeface="+mn-ea"/>
              </a:rPr>
              <a:t>");</a:t>
            </a:r>
            <a:r>
              <a:rPr lang="zh-CN" altLang="en-US" sz="1800" dirty="0">
                <a:latin typeface="+mn-ea"/>
                <a:cs typeface="宋体" panose="02010600030101010101" pitchFamily="2" charset="-122"/>
                <a:sym typeface="+mn-ea"/>
              </a:rPr>
              <a:t>将会出现如下所示的警告消息框：</a:t>
            </a:r>
            <a:endParaRPr lang="en-US" altLang="zh-CN" sz="2000"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1"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1000"/>
                                        <p:tgtEl>
                                          <p:spTgt spid="16">
                                            <p:txEl>
                                              <p:pRg st="0" end="0"/>
                                            </p:txEl>
                                          </p:spTgt>
                                        </p:tgtEl>
                                      </p:cBhvr>
                                    </p:animEffect>
                                    <p:anim calcmode="lin" valueType="num">
                                      <p:cBhvr>
                                        <p:cTn id="21"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1"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fade">
                                      <p:cBhvr>
                                        <p:cTn id="27" dur="1000"/>
                                        <p:tgtEl>
                                          <p:spTgt spid="16">
                                            <p:txEl>
                                              <p:pRg st="1" end="1"/>
                                            </p:txEl>
                                          </p:spTgt>
                                        </p:tgtEl>
                                      </p:cBhvr>
                                    </p:animEffect>
                                    <p:anim calcmode="lin" valueType="num">
                                      <p:cBhvr>
                                        <p:cTn id="28"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16" grpId="0"/>
      <p:bldP spid="16"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3234219"/>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2</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）confirm()--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确认消息框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a:lnSpc>
                <a:spcPts val="3500"/>
              </a:lnSpc>
            </a:pPr>
            <a:r>
              <a:rPr lang="en-US" altLang="zh-CN" sz="2000" dirty="0">
                <a:latin typeface="+mn-ea"/>
                <a:cs typeface="宋体" panose="02010600030101010101" pitchFamily="2" charset="-122"/>
                <a:sym typeface="+mn-ea"/>
              </a:rPr>
              <a:t>Window</a:t>
            </a:r>
            <a:r>
              <a:rPr lang="zh-CN" altLang="en-US" sz="2000" dirty="0">
                <a:latin typeface="+mn-ea"/>
                <a:cs typeface="宋体" panose="02010600030101010101" pitchFamily="2" charset="-122"/>
                <a:sym typeface="+mn-ea"/>
              </a:rPr>
              <a:t>对象的</a:t>
            </a:r>
            <a:r>
              <a:rPr lang="en-US" altLang="zh-CN" sz="2000" dirty="0">
                <a:latin typeface="+mn-ea"/>
                <a:cs typeface="宋体" panose="02010600030101010101" pitchFamily="2" charset="-122"/>
                <a:sym typeface="+mn-ea"/>
              </a:rPr>
              <a:t>confirm () </a:t>
            </a:r>
            <a:r>
              <a:rPr lang="zh-CN" altLang="en-US" sz="2000" dirty="0">
                <a:latin typeface="+mn-ea"/>
                <a:cs typeface="宋体" panose="02010600030101010101" pitchFamily="2" charset="-122"/>
                <a:sym typeface="+mn-ea"/>
              </a:rPr>
              <a:t>方法用于显示一个带有</a:t>
            </a:r>
            <a:r>
              <a:rPr lang="zh-CN" altLang="en-US" sz="2000" dirty="0">
                <a:solidFill>
                  <a:srgbClr val="FF0000"/>
                </a:solidFill>
                <a:latin typeface="+mn-ea"/>
                <a:cs typeface="宋体" panose="02010600030101010101" pitchFamily="2" charset="-122"/>
                <a:sym typeface="+mn-ea"/>
              </a:rPr>
              <a:t>指定消息</a:t>
            </a:r>
            <a:r>
              <a:rPr lang="zh-CN" altLang="en-US" sz="2000" dirty="0">
                <a:latin typeface="+mn-ea"/>
                <a:cs typeface="宋体" panose="02010600030101010101" pitchFamily="2" charset="-122"/>
                <a:sym typeface="+mn-ea"/>
              </a:rPr>
              <a:t>和“</a:t>
            </a:r>
            <a:r>
              <a:rPr lang="zh-CN" altLang="en-US" sz="2000" dirty="0">
                <a:solidFill>
                  <a:srgbClr val="FF0000"/>
                </a:solidFill>
                <a:latin typeface="+mn-ea"/>
                <a:cs typeface="宋体" panose="02010600030101010101" pitchFamily="2" charset="-122"/>
                <a:sym typeface="+mn-ea"/>
              </a:rPr>
              <a:t>确定</a:t>
            </a:r>
            <a:r>
              <a:rPr lang="zh-CN" altLang="en-US" sz="2000" dirty="0">
                <a:latin typeface="+mn-ea"/>
                <a:cs typeface="宋体" panose="02010600030101010101" pitchFamily="2" charset="-122"/>
                <a:sym typeface="+mn-ea"/>
              </a:rPr>
              <a:t>”及“</a:t>
            </a:r>
            <a:r>
              <a:rPr lang="zh-CN" altLang="en-US" sz="2000" dirty="0">
                <a:solidFill>
                  <a:srgbClr val="FF0000"/>
                </a:solidFill>
                <a:latin typeface="+mn-ea"/>
                <a:cs typeface="宋体" panose="02010600030101010101" pitchFamily="2" charset="-122"/>
                <a:sym typeface="+mn-ea"/>
              </a:rPr>
              <a:t>取消</a:t>
            </a:r>
            <a:r>
              <a:rPr lang="zh-CN" altLang="en-US" sz="2000" dirty="0">
                <a:latin typeface="+mn-ea"/>
                <a:cs typeface="宋体" panose="02010600030101010101" pitchFamily="2" charset="-122"/>
                <a:sym typeface="+mn-ea"/>
              </a:rPr>
              <a:t>”按钮的确认消息框。若用户点击</a:t>
            </a:r>
            <a:r>
              <a:rPr lang="en-US" altLang="zh-CN" sz="2000" dirty="0">
                <a:latin typeface="+mn-ea"/>
                <a:cs typeface="宋体" panose="02010600030101010101" pitchFamily="2" charset="-122"/>
                <a:sym typeface="+mn-ea"/>
              </a:rPr>
              <a:t>"</a:t>
            </a:r>
            <a:r>
              <a:rPr lang="zh-CN" altLang="en-US" sz="2000" dirty="0">
                <a:latin typeface="+mn-ea"/>
                <a:cs typeface="宋体" panose="02010600030101010101" pitchFamily="2" charset="-122"/>
                <a:sym typeface="+mn-ea"/>
              </a:rPr>
              <a:t>确定</a:t>
            </a:r>
            <a:r>
              <a:rPr lang="en-US" altLang="zh-CN" sz="2000" dirty="0">
                <a:latin typeface="+mn-ea"/>
                <a:cs typeface="宋体" panose="02010600030101010101" pitchFamily="2" charset="-122"/>
                <a:sym typeface="+mn-ea"/>
              </a:rPr>
              <a:t>"</a:t>
            </a:r>
            <a:r>
              <a:rPr lang="zh-CN" altLang="en-US" sz="2000" dirty="0">
                <a:latin typeface="+mn-ea"/>
                <a:cs typeface="宋体" panose="02010600030101010101" pitchFamily="2" charset="-122"/>
                <a:sym typeface="+mn-ea"/>
              </a:rPr>
              <a:t>，此方法返回</a:t>
            </a:r>
            <a:r>
              <a:rPr lang="en-US" altLang="zh-CN" sz="2000" dirty="0">
                <a:solidFill>
                  <a:srgbClr val="FF0000"/>
                </a:solidFill>
                <a:latin typeface="+mn-ea"/>
                <a:cs typeface="宋体" panose="02010600030101010101" pitchFamily="2" charset="-122"/>
                <a:sym typeface="+mn-ea"/>
              </a:rPr>
              <a:t>true</a:t>
            </a:r>
            <a:r>
              <a:rPr lang="zh-CN" altLang="en-US" sz="2000" dirty="0">
                <a:latin typeface="+mn-ea"/>
                <a:cs typeface="宋体" panose="02010600030101010101" pitchFamily="2" charset="-122"/>
                <a:sym typeface="+mn-ea"/>
              </a:rPr>
              <a:t>，否则返回</a:t>
            </a:r>
            <a:r>
              <a:rPr lang="en-US" altLang="zh-CN" sz="2000" dirty="0">
                <a:solidFill>
                  <a:srgbClr val="FF0000"/>
                </a:solidFill>
                <a:latin typeface="+mn-ea"/>
                <a:cs typeface="宋体" panose="02010600030101010101" pitchFamily="2" charset="-122"/>
                <a:sym typeface="+mn-ea"/>
              </a:rPr>
              <a:t>false</a:t>
            </a:r>
            <a:r>
              <a:rPr lang="zh-CN" altLang="en-US" sz="2000" dirty="0">
                <a:latin typeface="+mn-ea"/>
                <a:cs typeface="宋体" panose="02010600030101010101" pitchFamily="2" charset="-122"/>
                <a:sym typeface="+mn-ea"/>
              </a:rPr>
              <a:t>。</a:t>
            </a:r>
            <a:endParaRPr lang="en-US" altLang="zh-CN" sz="2000" dirty="0">
              <a:latin typeface="+mn-ea"/>
              <a:cs typeface="宋体" panose="02010600030101010101" pitchFamily="2" charset="-122"/>
              <a:sym typeface="+mn-ea"/>
            </a:endParaRPr>
          </a:p>
          <a:p>
            <a:pPr lvl="0" indent="361950">
              <a:lnSpc>
                <a:spcPts val="3500"/>
              </a:lnSpc>
            </a:pPr>
            <a:endParaRPr lang="en-US" altLang="zh-CN" sz="1800" dirty="0">
              <a:latin typeface="+mn-ea"/>
              <a:cs typeface="宋体" panose="02010600030101010101" pitchFamily="2" charset="-122"/>
              <a:sym typeface="+mn-ea"/>
            </a:endParaRPr>
          </a:p>
          <a:p>
            <a:pPr lvl="0" indent="361950">
              <a:lnSpc>
                <a:spcPts val="3500"/>
              </a:lnSpc>
            </a:pPr>
            <a:endParaRPr lang="en-US" altLang="zh-CN" sz="1800" dirty="0">
              <a:latin typeface="+mn-ea"/>
              <a:cs typeface="宋体" panose="02010600030101010101" pitchFamily="2" charset="-122"/>
              <a:sym typeface="+mn-ea"/>
            </a:endParaRPr>
          </a:p>
          <a:p>
            <a:pPr lvl="0" indent="361950">
              <a:lnSpc>
                <a:spcPts val="3500"/>
              </a:lnSpc>
            </a:pPr>
            <a:endParaRPr lang="en-US" altLang="zh-CN" sz="1800" dirty="0">
              <a:latin typeface="+mn-ea"/>
              <a:cs typeface="宋体" panose="02010600030101010101" pitchFamily="2" charset="-122"/>
              <a:sym typeface="+mn-ea"/>
            </a:endParaRPr>
          </a:p>
          <a:p>
            <a:pPr lvl="0">
              <a:lnSpc>
                <a:spcPts val="3500"/>
              </a:lnSpc>
            </a:pPr>
            <a:endParaRPr lang="zh-CN" altLang="en-US" sz="1800" b="1" u="sng" dirty="0">
              <a:solidFill>
                <a:schemeClr val="accent1"/>
              </a:solidFill>
              <a:latin typeface="+mn-ea"/>
              <a:cs typeface="宋体" panose="02010600030101010101" pitchFamily="2"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zh-CN" altLang="en-US" b="1" dirty="0"/>
              <a:t>三种消息框</a:t>
            </a:r>
          </a:p>
        </p:txBody>
      </p:sp>
      <p:grpSp>
        <p:nvGrpSpPr>
          <p:cNvPr id="8" name="组合 7"/>
          <p:cNvGrpSpPr/>
          <p:nvPr/>
        </p:nvGrpSpPr>
        <p:grpSpPr>
          <a:xfrm>
            <a:off x="910630" y="2349674"/>
            <a:ext cx="7553209" cy="1318637"/>
            <a:chOff x="856782" y="2664159"/>
            <a:chExt cx="10336049" cy="1318637"/>
          </a:xfrm>
        </p:grpSpPr>
        <p:grpSp>
          <p:nvGrpSpPr>
            <p:cNvPr id="9" name="组合 8"/>
            <p:cNvGrpSpPr/>
            <p:nvPr/>
          </p:nvGrpSpPr>
          <p:grpSpPr>
            <a:xfrm>
              <a:off x="856782" y="2664159"/>
              <a:ext cx="10336049" cy="1318637"/>
              <a:chOff x="856782" y="2664159"/>
              <a:chExt cx="10336049" cy="1318637"/>
            </a:xfrm>
          </p:grpSpPr>
          <p:grpSp>
            <p:nvGrpSpPr>
              <p:cNvPr id="11" name="组合 10"/>
              <p:cNvGrpSpPr/>
              <p:nvPr/>
            </p:nvGrpSpPr>
            <p:grpSpPr>
              <a:xfrm>
                <a:off x="856782" y="2664159"/>
                <a:ext cx="6216058" cy="1318637"/>
                <a:chOff x="856783" y="2905891"/>
                <a:chExt cx="6293093" cy="1318637"/>
              </a:xfrm>
            </p:grpSpPr>
            <p:sp>
              <p:nvSpPr>
                <p:cNvPr id="13" name="矩形 12"/>
                <p:cNvSpPr/>
                <p:nvPr/>
              </p:nvSpPr>
              <p:spPr bwMode="auto">
                <a:xfrm>
                  <a:off x="856783" y="3240163"/>
                  <a:ext cx="6293093" cy="984365"/>
                </a:xfrm>
                <a:prstGeom prst="rect">
                  <a:avLst/>
                </a:prstGeom>
                <a:noFill/>
                <a:ln w="9525">
                  <a:solidFill>
                    <a:srgbClr val="00B0F0"/>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39"/>
                <p:cNvSpPr/>
                <p:nvPr/>
              </p:nvSpPr>
              <p:spPr bwMode="auto">
                <a:xfrm>
                  <a:off x="1320867" y="2905891"/>
                  <a:ext cx="2371799" cy="554747"/>
                </a:xfrm>
                <a:custGeom>
                  <a:avLst/>
                  <a:gdLst>
                    <a:gd name="T0" fmla="*/ 0 w 4267200"/>
                    <a:gd name="T1" fmla="*/ 45770 h 1210897"/>
                    <a:gd name="T2" fmla="*/ 131585 w 4267200"/>
                    <a:gd name="T3" fmla="*/ 0 h 1210897"/>
                    <a:gd name="T4" fmla="*/ 2650599 w 4267200"/>
                    <a:gd name="T5" fmla="*/ 0 h 1210897"/>
                    <a:gd name="T6" fmla="*/ 2782185 w 4267200"/>
                    <a:gd name="T7" fmla="*/ 45770 h 1210897"/>
                    <a:gd name="T8" fmla="*/ 2782185 w 4267200"/>
                    <a:gd name="T9" fmla="*/ 228846 h 1210897"/>
                    <a:gd name="T10" fmla="*/ 2650599 w 4267200"/>
                    <a:gd name="T11" fmla="*/ 274616 h 1210897"/>
                    <a:gd name="T12" fmla="*/ 131585 w 4267200"/>
                    <a:gd name="T13" fmla="*/ 274616 h 1210897"/>
                    <a:gd name="T14" fmla="*/ 0 w 4267200"/>
                    <a:gd name="T15" fmla="*/ 228846 h 1210897"/>
                    <a:gd name="T16" fmla="*/ 0 w 4267200"/>
                    <a:gd name="T17" fmla="*/ 45770 h 12108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168BBA"/>
                </a:solidFill>
                <a:ln w="38100" cap="flat" cmpd="sng">
                  <a:solidFill>
                    <a:srgbClr val="FFFFFF"/>
                  </a:solidFill>
                  <a:prstDash val="solid"/>
                  <a:round/>
                </a:ln>
                <a:effectLst>
                  <a:outerShdw blurRad="40000" dist="20000" dir="5400000" rotWithShape="0">
                    <a:srgbClr val="000000">
                      <a:alpha val="37999"/>
                    </a:srgbClr>
                  </a:outerShdw>
                </a:effectLst>
              </p:spPr>
              <p:txBody>
                <a:bodyPr lIns="293868" tIns="78815" rIns="293868" bIns="78815" anchor="ctr"/>
                <a:lstStyle/>
                <a:p>
                  <a:endParaRPr lang="zh-CN" altLang="en-US" sz="2400">
                    <a:solidFill>
                      <a:schemeClr val="accent1"/>
                    </a:solidFill>
                  </a:endParaRPr>
                </a:p>
              </p:txBody>
            </p:sp>
          </p:grpSp>
          <p:sp>
            <p:nvSpPr>
              <p:cNvPr id="12" name="矩形 11"/>
              <p:cNvSpPr/>
              <p:nvPr/>
            </p:nvSpPr>
            <p:spPr>
              <a:xfrm>
                <a:off x="1262163" y="3300076"/>
                <a:ext cx="9930668" cy="502702"/>
              </a:xfrm>
              <a:prstGeom prst="rect">
                <a:avLst/>
              </a:prstGeom>
            </p:spPr>
            <p:txBody>
              <a:bodyPr wrap="square">
                <a:spAutoFit/>
              </a:bodyPr>
              <a:lstStyle/>
              <a:p>
                <a:pPr defTabSz="1219200">
                  <a:lnSpc>
                    <a:spcPts val="3200"/>
                  </a:lnSpc>
                  <a:defRPr/>
                </a:pPr>
                <a:r>
                  <a:rPr lang="en-US" altLang="zh-CN" sz="2000" b="1" kern="0" dirty="0">
                    <a:latin typeface="微软雅黑" panose="020B0503020204020204" pitchFamily="34" charset="-122"/>
                    <a:ea typeface="微软雅黑" panose="020B0503020204020204" pitchFamily="34" charset="-122"/>
                  </a:rPr>
                  <a:t>confirm</a:t>
                </a:r>
                <a:r>
                  <a:rPr lang="en-US" altLang="zh-CN" sz="2000" b="1" kern="0" dirty="0">
                    <a:solidFill>
                      <a:srgbClr val="C00000"/>
                    </a:solidFill>
                    <a:latin typeface="微软雅黑" panose="020B0503020204020204" pitchFamily="34" charset="-122"/>
                    <a:ea typeface="微软雅黑" panose="020B0503020204020204" pitchFamily="34" charset="-122"/>
                  </a:rPr>
                  <a:t>(message);</a:t>
                </a:r>
              </a:p>
            </p:txBody>
          </p:sp>
        </p:grpSp>
        <p:sp>
          <p:nvSpPr>
            <p:cNvPr id="10" name="矩形 75"/>
            <p:cNvSpPr>
              <a:spLocks noChangeArrowheads="1"/>
            </p:cNvSpPr>
            <p:nvPr/>
          </p:nvSpPr>
          <p:spPr bwMode="auto">
            <a:xfrm>
              <a:off x="1547989" y="2741477"/>
              <a:ext cx="1877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r>
                <a:rPr kumimoji="0" lang="zh-CN" altLang="en-US" sz="2000" dirty="0">
                  <a:solidFill>
                    <a:schemeClr val="bg1"/>
                  </a:solidFill>
                  <a:latin typeface="微软雅黑" panose="020B0503020204020204" pitchFamily="34" charset="-122"/>
                  <a:ea typeface="微软雅黑" panose="020B0503020204020204" pitchFamily="34" charset="-122"/>
                </a:rPr>
                <a:t>语法</a:t>
              </a:r>
            </a:p>
          </p:txBody>
        </p:sp>
      </p:grpSp>
      <p:pic>
        <p:nvPicPr>
          <p:cNvPr id="16" name="图片 15"/>
          <p:cNvPicPr/>
          <p:nvPr/>
        </p:nvPicPr>
        <p:blipFill>
          <a:blip r:embed="rId3"/>
          <a:stretch>
            <a:fillRect/>
          </a:stretch>
        </p:blipFill>
        <p:spPr>
          <a:xfrm>
            <a:off x="910630" y="4726035"/>
            <a:ext cx="4542469" cy="1440063"/>
          </a:xfrm>
          <a:prstGeom prst="rect">
            <a:avLst/>
          </a:prstGeom>
          <a:ln>
            <a:solidFill>
              <a:schemeClr val="tx1"/>
            </a:solidFill>
          </a:ln>
        </p:spPr>
      </p:pic>
      <p:sp>
        <p:nvSpPr>
          <p:cNvPr id="17" name="文本框 3"/>
          <p:cNvSpPr txBox="1"/>
          <p:nvPr/>
        </p:nvSpPr>
        <p:spPr>
          <a:xfrm>
            <a:off x="898139" y="3736020"/>
            <a:ext cx="11029378" cy="990015"/>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mn-ea"/>
                <a:cs typeface="宋体" panose="02010600030101010101" pitchFamily="2" charset="-122"/>
                <a:sym typeface="+mn-ea"/>
              </a:rPr>
              <a:t>参数</a:t>
            </a:r>
            <a:r>
              <a:rPr lang="en-US" altLang="zh-CN" sz="1800" b="1" u="sng" dirty="0">
                <a:solidFill>
                  <a:schemeClr val="accent1"/>
                </a:solidFill>
                <a:latin typeface="+mn-ea"/>
                <a:cs typeface="宋体" panose="02010600030101010101" pitchFamily="2" charset="-122"/>
                <a:sym typeface="+mn-ea"/>
              </a:rPr>
              <a:t>message</a:t>
            </a:r>
            <a:r>
              <a:rPr lang="zh-CN" altLang="en-US" sz="1800" dirty="0">
                <a:latin typeface="+mn-ea"/>
                <a:cs typeface="宋体" panose="02010600030101010101" pitchFamily="2" charset="-122"/>
                <a:sym typeface="+mn-ea"/>
              </a:rPr>
              <a:t>是一个对用户进行确认提示的文本字符串。</a:t>
            </a:r>
          </a:p>
          <a:p>
            <a:pPr lvl="0">
              <a:lnSpc>
                <a:spcPts val="3500"/>
              </a:lnSpc>
            </a:pPr>
            <a:r>
              <a:rPr lang="zh-CN" altLang="en-US" sz="1800" dirty="0">
                <a:latin typeface="+mn-ea"/>
                <a:cs typeface="宋体" panose="02010600030101010101" pitchFamily="2" charset="-122"/>
                <a:sym typeface="+mn-ea"/>
              </a:rPr>
              <a:t>例如：</a:t>
            </a:r>
            <a:r>
              <a:rPr lang="en-US" altLang="zh-CN" sz="1800" dirty="0">
                <a:latin typeface="+mn-ea"/>
                <a:cs typeface="宋体" panose="02010600030101010101" pitchFamily="2" charset="-122"/>
                <a:sym typeface="+mn-ea"/>
              </a:rPr>
              <a:t>confirm("</a:t>
            </a:r>
            <a:r>
              <a:rPr lang="zh-CN" altLang="en-US" sz="1800" dirty="0">
                <a:latin typeface="+mn-ea"/>
                <a:cs typeface="宋体" panose="02010600030101010101" pitchFamily="2" charset="-122"/>
                <a:sym typeface="+mn-ea"/>
              </a:rPr>
              <a:t>请告诉我你的选择？</a:t>
            </a:r>
            <a:r>
              <a:rPr lang="en-US" altLang="zh-CN" sz="1800" dirty="0">
                <a:latin typeface="+mn-ea"/>
                <a:cs typeface="宋体" panose="02010600030101010101" pitchFamily="2" charset="-122"/>
                <a:sym typeface="+mn-ea"/>
              </a:rPr>
              <a:t>");</a:t>
            </a:r>
            <a:r>
              <a:rPr lang="zh-CN" altLang="en-US" sz="1800" dirty="0">
                <a:latin typeface="+mn-ea"/>
                <a:cs typeface="宋体" panose="02010600030101010101" pitchFamily="2" charset="-122"/>
                <a:sym typeface="+mn-ea"/>
              </a:rPr>
              <a:t>将会出现如下所示的确认消息框：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2"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1000"/>
                                        <p:tgtEl>
                                          <p:spTgt spid="17">
                                            <p:txEl>
                                              <p:pRg st="0" end="0"/>
                                            </p:txEl>
                                          </p:spTgt>
                                        </p:tgtEl>
                                      </p:cBhvr>
                                    </p:animEffect>
                                    <p:anim calcmode="lin" valueType="num">
                                      <p:cBhvr>
                                        <p:cTn id="2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2"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1000"/>
                                        <p:tgtEl>
                                          <p:spTgt spid="17">
                                            <p:txEl>
                                              <p:pRg st="1" end="1"/>
                                            </p:txEl>
                                          </p:spTgt>
                                        </p:tgtEl>
                                      </p:cBhvr>
                                    </p:animEffect>
                                    <p:anim calcmode="lin" valueType="num">
                                      <p:cBhvr>
                                        <p:cTn id="2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17" grpId="1"/>
      <p:bldP spid="17" grpId="2"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3.</a:t>
            </a:r>
            <a:r>
              <a:rPr lang="zh-CN" altLang="en-US" b="1" dirty="0"/>
              <a:t>三种消息框</a:t>
            </a:r>
          </a:p>
        </p:txBody>
      </p:sp>
      <p:sp>
        <p:nvSpPr>
          <p:cNvPr id="9" name="文本框 104"/>
          <p:cNvSpPr txBox="1"/>
          <p:nvPr/>
        </p:nvSpPr>
        <p:spPr>
          <a:xfrm>
            <a:off x="694372" y="1269365"/>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3.2.2】</a:t>
            </a:r>
            <a:r>
              <a:rPr lang="zh-CN" altLang="en-US" sz="2000" b="1" dirty="0">
                <a:latin typeface="宋体" panose="02010600030101010101" pitchFamily="2" charset="-122"/>
                <a:ea typeface="宋体" panose="02010600030101010101" pitchFamily="2" charset="-122"/>
                <a:cs typeface="宋体" panose="02010600030101010101" pitchFamily="2" charset="-122"/>
              </a:rPr>
              <a:t>确认消息框示例</a:t>
            </a:r>
            <a:endParaRPr lang="zh-CN" altLang="en-US" sz="2000" dirty="0">
              <a:latin typeface="宋体" panose="02010600030101010101" pitchFamily="2" charset="-122"/>
              <a:cs typeface="宋体" panose="02010600030101010101" pitchFamily="2" charset="-122"/>
            </a:endParaRPr>
          </a:p>
        </p:txBody>
      </p:sp>
      <p:pic>
        <p:nvPicPr>
          <p:cNvPr id="1126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622" y="1989634"/>
            <a:ext cx="10441017" cy="223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1887696"/>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3</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）prompt()—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输入消息框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a:lnSpc>
                <a:spcPts val="3500"/>
              </a:lnSpc>
            </a:pPr>
            <a:r>
              <a:rPr lang="en-US" altLang="zh-CN" sz="2000" dirty="0">
                <a:latin typeface="+mn-ea"/>
                <a:cs typeface="宋体" panose="02010600030101010101" pitchFamily="2" charset="-122"/>
                <a:sym typeface="+mn-ea"/>
              </a:rPr>
              <a:t>Window</a:t>
            </a:r>
            <a:r>
              <a:rPr lang="zh-CN" altLang="en-US" sz="2000" dirty="0">
                <a:latin typeface="+mn-ea"/>
                <a:cs typeface="宋体" panose="02010600030101010101" pitchFamily="2" charset="-122"/>
                <a:sym typeface="+mn-ea"/>
              </a:rPr>
              <a:t>对象的</a:t>
            </a:r>
            <a:r>
              <a:rPr lang="en-US" altLang="zh-CN" sz="2000" dirty="0">
                <a:latin typeface="+mn-ea"/>
                <a:cs typeface="宋体" panose="02010600030101010101" pitchFamily="2" charset="-122"/>
                <a:sym typeface="+mn-ea"/>
              </a:rPr>
              <a:t>prompt()</a:t>
            </a:r>
            <a:r>
              <a:rPr lang="zh-CN" altLang="en-US" sz="2000" dirty="0">
                <a:latin typeface="+mn-ea"/>
                <a:cs typeface="宋体" panose="02010600030101010101" pitchFamily="2" charset="-122"/>
                <a:sym typeface="+mn-ea"/>
              </a:rPr>
              <a:t>方法用于显示一个提示用户进行输入的输入消息框。输入消息框提供了一个</a:t>
            </a:r>
            <a:r>
              <a:rPr lang="zh-CN" altLang="en-US" sz="2000" dirty="0">
                <a:solidFill>
                  <a:srgbClr val="FF0000"/>
                </a:solidFill>
                <a:latin typeface="+mn-ea"/>
                <a:cs typeface="宋体" panose="02010600030101010101" pitchFamily="2" charset="-122"/>
                <a:sym typeface="+mn-ea"/>
              </a:rPr>
              <a:t>文本输入域</a:t>
            </a:r>
            <a:r>
              <a:rPr lang="zh-CN" altLang="en-US" sz="2000" dirty="0">
                <a:latin typeface="+mn-ea"/>
                <a:cs typeface="宋体" panose="02010600030101010101" pitchFamily="2" charset="-122"/>
                <a:sym typeface="+mn-ea"/>
              </a:rPr>
              <a:t>，用户可在其中输入文本以响应输入提示。该消息框有一个“</a:t>
            </a:r>
            <a:r>
              <a:rPr lang="zh-CN" altLang="en-US" sz="2000" dirty="0">
                <a:solidFill>
                  <a:srgbClr val="FF0000"/>
                </a:solidFill>
                <a:latin typeface="+mn-ea"/>
                <a:cs typeface="宋体" panose="02010600030101010101" pitchFamily="2" charset="-122"/>
                <a:sym typeface="+mn-ea"/>
              </a:rPr>
              <a:t>确定</a:t>
            </a:r>
            <a:r>
              <a:rPr lang="zh-CN" altLang="en-US" sz="2000" dirty="0">
                <a:latin typeface="+mn-ea"/>
                <a:cs typeface="宋体" panose="02010600030101010101" pitchFamily="2" charset="-122"/>
                <a:sym typeface="+mn-ea"/>
              </a:rPr>
              <a:t>”按钮以及一个“</a:t>
            </a:r>
            <a:r>
              <a:rPr lang="zh-CN" altLang="en-US" sz="2000" dirty="0">
                <a:solidFill>
                  <a:srgbClr val="FF0000"/>
                </a:solidFill>
                <a:latin typeface="+mn-ea"/>
                <a:cs typeface="宋体" panose="02010600030101010101" pitchFamily="2" charset="-122"/>
                <a:sym typeface="+mn-ea"/>
              </a:rPr>
              <a:t>取消</a:t>
            </a:r>
            <a:r>
              <a:rPr lang="zh-CN" altLang="en-US" sz="2000" dirty="0">
                <a:latin typeface="+mn-ea"/>
                <a:cs typeface="宋体" panose="02010600030101010101" pitchFamily="2" charset="-122"/>
                <a:sym typeface="+mn-ea"/>
              </a:rPr>
              <a:t>”按钮。</a:t>
            </a:r>
            <a:endParaRPr lang="en-US" altLang="zh-CN" sz="2000" dirty="0">
              <a:latin typeface="+mn-ea"/>
              <a:cs typeface="宋体" panose="02010600030101010101" pitchFamily="2"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zh-CN" altLang="en-US" b="1" dirty="0"/>
              <a:t>三种消息框</a:t>
            </a:r>
          </a:p>
        </p:txBody>
      </p:sp>
      <p:grpSp>
        <p:nvGrpSpPr>
          <p:cNvPr id="21" name="组合 20"/>
          <p:cNvGrpSpPr/>
          <p:nvPr/>
        </p:nvGrpSpPr>
        <p:grpSpPr>
          <a:xfrm>
            <a:off x="915609" y="2565698"/>
            <a:ext cx="10796221" cy="3020682"/>
            <a:chOff x="381571" y="1117320"/>
            <a:chExt cx="9338550" cy="3020682"/>
          </a:xfrm>
        </p:grpSpPr>
        <p:pic>
          <p:nvPicPr>
            <p:cNvPr id="22" name="Picture 8" descr="注意小人"/>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357"/>
            <a:stretch>
              <a:fillRect/>
            </a:stretch>
          </p:blipFill>
          <p:spPr bwMode="auto">
            <a:xfrm>
              <a:off x="7454800" y="1117320"/>
              <a:ext cx="2265321" cy="301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3" name="组合 22"/>
            <p:cNvGrpSpPr/>
            <p:nvPr/>
          </p:nvGrpSpPr>
          <p:grpSpPr bwMode="auto">
            <a:xfrm>
              <a:off x="381571" y="1545716"/>
              <a:ext cx="6388086" cy="2592286"/>
              <a:chOff x="3155388" y="1897906"/>
              <a:chExt cx="5420251" cy="2713852"/>
            </a:xfrm>
          </p:grpSpPr>
          <p:sp>
            <p:nvSpPr>
              <p:cNvPr id="24" name="圆角矩形标注 23"/>
              <p:cNvSpPr>
                <a:spLocks noChangeArrowheads="1"/>
              </p:cNvSpPr>
              <p:nvPr/>
            </p:nvSpPr>
            <p:spPr bwMode="auto">
              <a:xfrm rot="5400000">
                <a:off x="4508588" y="544706"/>
                <a:ext cx="2713852" cy="5420251"/>
              </a:xfrm>
              <a:prstGeom prst="wedgeRoundRectCallout">
                <a:avLst>
                  <a:gd name="adj1" fmla="val -7406"/>
                  <a:gd name="adj2" fmla="val -6059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sp>
            <p:nvSpPr>
              <p:cNvPr id="25" name="矩形 2"/>
              <p:cNvSpPr>
                <a:spLocks noChangeArrowheads="1"/>
              </p:cNvSpPr>
              <p:nvPr/>
            </p:nvSpPr>
            <p:spPr bwMode="auto">
              <a:xfrm>
                <a:off x="3396825" y="2089855"/>
                <a:ext cx="5020267" cy="227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atinLnBrk="1">
                  <a:lnSpc>
                    <a:spcPct val="150000"/>
                  </a:lnSpc>
                </a:pPr>
                <a:r>
                  <a:rPr kumimoji="0" lang="zh-CN" altLang="en-US" sz="1800" dirty="0">
                    <a:latin typeface="微软雅黑" panose="020B0503020204020204" pitchFamily="34" charset="-122"/>
                    <a:ea typeface="微软雅黑" panose="020B0503020204020204" pitchFamily="34" charset="-122"/>
                  </a:rPr>
                  <a:t>返回值情况：</a:t>
                </a:r>
              </a:p>
              <a:p>
                <a:pPr marL="285750" indent="-285750" latinLnBrk="1">
                  <a:lnSpc>
                    <a:spcPct val="150000"/>
                  </a:lnSpc>
                  <a:buFont typeface="Wingdings" panose="05000000000000000000" pitchFamily="2" charset="2"/>
                  <a:buChar char="p"/>
                </a:pPr>
                <a:r>
                  <a:rPr kumimoji="0" lang="zh-CN" altLang="en-US" sz="1800" b="1" u="sng" dirty="0">
                    <a:solidFill>
                      <a:schemeClr val="accent1"/>
                    </a:solidFill>
                    <a:latin typeface="微软雅黑" panose="020B0503020204020204" pitchFamily="34" charset="-122"/>
                    <a:ea typeface="微软雅黑" panose="020B0503020204020204" pitchFamily="34" charset="-122"/>
                  </a:rPr>
                  <a:t>若用户点击了“确定”按钮</a:t>
                </a:r>
                <a:r>
                  <a:rPr kumimoji="0" lang="zh-CN" altLang="en-US" sz="1800" dirty="0">
                    <a:latin typeface="微软雅黑" panose="020B0503020204020204" pitchFamily="34" charset="-122"/>
                    <a:ea typeface="微软雅黑" panose="020B0503020204020204" pitchFamily="34" charset="-122"/>
                  </a:rPr>
                  <a:t>：</a:t>
                </a:r>
                <a:r>
                  <a:rPr kumimoji="0" lang="en-US" altLang="zh-CN" sz="1800" dirty="0">
                    <a:latin typeface="微软雅黑" panose="020B0503020204020204" pitchFamily="34" charset="-122"/>
                    <a:ea typeface="微软雅黑" panose="020B0503020204020204" pitchFamily="34" charset="-122"/>
                  </a:rPr>
                  <a:t>prompt()</a:t>
                </a:r>
                <a:r>
                  <a:rPr kumimoji="0" lang="zh-CN" altLang="en-US" sz="1800" dirty="0">
                    <a:latin typeface="微软雅黑" panose="020B0503020204020204" pitchFamily="34" charset="-122"/>
                    <a:ea typeface="微软雅黑" panose="020B0503020204020204" pitchFamily="34" charset="-122"/>
                  </a:rPr>
                  <a:t>方法的返回值为用户所</a:t>
                </a:r>
                <a:r>
                  <a:rPr kumimoji="0" lang="zh-CN" altLang="en-US" sz="1800" dirty="0">
                    <a:solidFill>
                      <a:srgbClr val="FF0000"/>
                    </a:solidFill>
                    <a:latin typeface="微软雅黑" panose="020B0503020204020204" pitchFamily="34" charset="-122"/>
                    <a:ea typeface="微软雅黑" panose="020B0503020204020204" pitchFamily="34" charset="-122"/>
                  </a:rPr>
                  <a:t>输入的字符串</a:t>
                </a:r>
                <a:r>
                  <a:rPr kumimoji="0" lang="zh-CN" altLang="en-US" sz="1800" dirty="0">
                    <a:latin typeface="微软雅黑" panose="020B0503020204020204" pitchFamily="34" charset="-122"/>
                    <a:ea typeface="微软雅黑" panose="020B0503020204020204" pitchFamily="34" charset="-122"/>
                  </a:rPr>
                  <a:t>；若用户没有输入任何文本，则返回</a:t>
                </a:r>
                <a:r>
                  <a:rPr kumimoji="0" lang="zh-CN" altLang="en-US" sz="1800" dirty="0">
                    <a:solidFill>
                      <a:srgbClr val="FF0000"/>
                    </a:solidFill>
                    <a:latin typeface="微软雅黑" panose="020B0503020204020204" pitchFamily="34" charset="-122"/>
                    <a:ea typeface="微软雅黑" panose="020B0503020204020204" pitchFamily="34" charset="-122"/>
                  </a:rPr>
                  <a:t>空字符串</a:t>
                </a:r>
                <a:r>
                  <a:rPr kumimoji="0" lang="zh-CN" altLang="en-US" sz="1800" dirty="0">
                    <a:latin typeface="微软雅黑" panose="020B0503020204020204" pitchFamily="34" charset="-122"/>
                    <a:ea typeface="微软雅黑" panose="020B0503020204020204" pitchFamily="34" charset="-122"/>
                  </a:rPr>
                  <a:t>；</a:t>
                </a:r>
              </a:p>
              <a:p>
                <a:pPr marL="285750" indent="-285750" latinLnBrk="1">
                  <a:lnSpc>
                    <a:spcPct val="150000"/>
                  </a:lnSpc>
                  <a:buFont typeface="Wingdings" panose="05000000000000000000" pitchFamily="2" charset="2"/>
                  <a:buChar char="p"/>
                </a:pPr>
                <a:r>
                  <a:rPr kumimoji="0" lang="zh-CN" altLang="en-US" sz="1800" b="1" u="sng" dirty="0">
                    <a:solidFill>
                      <a:schemeClr val="accent1"/>
                    </a:solidFill>
                    <a:latin typeface="微软雅黑" panose="020B0503020204020204" pitchFamily="34" charset="-122"/>
                    <a:ea typeface="微软雅黑" panose="020B0503020204020204" pitchFamily="34" charset="-122"/>
                  </a:rPr>
                  <a:t>若用户点击了“取消”按钮</a:t>
                </a:r>
                <a:r>
                  <a:rPr kumimoji="0" lang="zh-CN" altLang="en-US" sz="1800" dirty="0">
                    <a:latin typeface="微软雅黑" panose="020B0503020204020204" pitchFamily="34" charset="-122"/>
                    <a:ea typeface="微软雅黑" panose="020B0503020204020204" pitchFamily="34" charset="-122"/>
                  </a:rPr>
                  <a:t>：无论用户有没有输入文本，</a:t>
                </a:r>
                <a:r>
                  <a:rPr kumimoji="0" lang="en-US" altLang="zh-CN" sz="1800" dirty="0">
                    <a:latin typeface="微软雅黑" panose="020B0503020204020204" pitchFamily="34" charset="-122"/>
                    <a:ea typeface="微软雅黑" panose="020B0503020204020204" pitchFamily="34" charset="-122"/>
                  </a:rPr>
                  <a:t>prompt()</a:t>
                </a:r>
                <a:r>
                  <a:rPr kumimoji="0" lang="zh-CN" altLang="en-US" sz="1800" dirty="0">
                    <a:latin typeface="微软雅黑" panose="020B0503020204020204" pitchFamily="34" charset="-122"/>
                    <a:ea typeface="微软雅黑" panose="020B0503020204020204" pitchFamily="34" charset="-122"/>
                  </a:rPr>
                  <a:t>方法的返回值都为</a:t>
                </a:r>
                <a:r>
                  <a:rPr kumimoji="0" lang="en-US" altLang="zh-CN" sz="1800" dirty="0">
                    <a:solidFill>
                      <a:srgbClr val="FF0000"/>
                    </a:solidFill>
                    <a:latin typeface="微软雅黑" panose="020B0503020204020204" pitchFamily="34" charset="-122"/>
                    <a:ea typeface="微软雅黑" panose="020B0503020204020204" pitchFamily="34" charset="-122"/>
                  </a:rPr>
                  <a:t>null</a:t>
                </a:r>
                <a:r>
                  <a:rPr kumimoji="0" lang="zh-CN" altLang="en-US" sz="1800" dirty="0">
                    <a:latin typeface="微软雅黑" panose="020B0503020204020204" pitchFamily="34" charset="-122"/>
                    <a:ea typeface="微软雅黑" panose="020B0503020204020204" pitchFamily="34" charset="-122"/>
                  </a:rPr>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1161035" y="3213770"/>
            <a:ext cx="11029378" cy="1438855"/>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mn-ea"/>
                <a:cs typeface="宋体" panose="02010600030101010101" pitchFamily="2" charset="-122"/>
                <a:sym typeface="+mn-ea"/>
              </a:rPr>
              <a:t>参数</a:t>
            </a:r>
            <a:r>
              <a:rPr lang="en-US" altLang="zh-CN" sz="1800" b="1" u="sng" dirty="0">
                <a:solidFill>
                  <a:schemeClr val="accent1"/>
                </a:solidFill>
                <a:latin typeface="+mn-ea"/>
                <a:cs typeface="宋体" panose="02010600030101010101" pitchFamily="2" charset="-122"/>
                <a:sym typeface="+mn-ea"/>
              </a:rPr>
              <a:t>message</a:t>
            </a:r>
            <a:r>
              <a:rPr lang="zh-CN" altLang="en-US" sz="1800" dirty="0">
                <a:latin typeface="+mn-ea"/>
                <a:cs typeface="宋体" panose="02010600030101010101" pitchFamily="2" charset="-122"/>
                <a:sym typeface="+mn-ea"/>
              </a:rPr>
              <a:t>可选，是一个对用户进行输入提示的文本字符串。</a:t>
            </a:r>
          </a:p>
          <a:p>
            <a:pPr marL="285750" lvl="0" indent="-285750">
              <a:lnSpc>
                <a:spcPts val="3500"/>
              </a:lnSpc>
              <a:buFont typeface="Wingdings" panose="05000000000000000000" pitchFamily="2" charset="2"/>
              <a:buChar char="p"/>
            </a:pPr>
            <a:r>
              <a:rPr lang="zh-CN" altLang="en-US" sz="1800" b="1" u="sng" dirty="0">
                <a:solidFill>
                  <a:schemeClr val="accent1"/>
                </a:solidFill>
                <a:latin typeface="+mn-ea"/>
                <a:cs typeface="宋体" panose="02010600030101010101" pitchFamily="2" charset="-122"/>
                <a:sym typeface="+mn-ea"/>
              </a:rPr>
              <a:t>参数</a:t>
            </a:r>
            <a:r>
              <a:rPr lang="en-US" altLang="zh-CN" sz="1800" b="1" u="sng" dirty="0">
                <a:solidFill>
                  <a:schemeClr val="accent1"/>
                </a:solidFill>
                <a:latin typeface="+mn-ea"/>
                <a:cs typeface="宋体" panose="02010600030101010101" pitchFamily="2" charset="-122"/>
                <a:sym typeface="+mn-ea"/>
              </a:rPr>
              <a:t>defaultText</a:t>
            </a:r>
            <a:r>
              <a:rPr lang="zh-CN" altLang="en-US" sz="1800" dirty="0">
                <a:latin typeface="+mn-ea"/>
                <a:cs typeface="宋体" panose="02010600030101010101" pitchFamily="2" charset="-122"/>
                <a:sym typeface="+mn-ea"/>
              </a:rPr>
              <a:t>可选，是消息框默认的输入文本。</a:t>
            </a:r>
          </a:p>
          <a:p>
            <a:pPr lvl="0">
              <a:lnSpc>
                <a:spcPts val="3500"/>
              </a:lnSpc>
            </a:pPr>
            <a:r>
              <a:rPr lang="zh-CN" altLang="en-US" sz="1800" dirty="0">
                <a:latin typeface="+mn-ea"/>
                <a:cs typeface="宋体" panose="02010600030101010101" pitchFamily="2" charset="-122"/>
                <a:sym typeface="+mn-ea"/>
              </a:rPr>
              <a:t>例如：</a:t>
            </a:r>
            <a:r>
              <a:rPr lang="en-US" altLang="zh-CN" sz="1800" dirty="0" err="1">
                <a:latin typeface="+mn-ea"/>
                <a:cs typeface="宋体" panose="02010600030101010101" pitchFamily="2" charset="-122"/>
                <a:sym typeface="+mn-ea"/>
              </a:rPr>
              <a:t>var</a:t>
            </a:r>
            <a:r>
              <a:rPr lang="en-US" altLang="zh-CN" sz="1800" dirty="0">
                <a:latin typeface="+mn-ea"/>
                <a:cs typeface="宋体" panose="02010600030101010101" pitchFamily="2" charset="-122"/>
                <a:sym typeface="+mn-ea"/>
              </a:rPr>
              <a:t> score=Number(prompt("</a:t>
            </a:r>
            <a:r>
              <a:rPr lang="zh-CN" altLang="en-US" sz="1800" dirty="0">
                <a:latin typeface="+mn-ea"/>
                <a:cs typeface="宋体" panose="02010600030101010101" pitchFamily="2" charset="-122"/>
                <a:sym typeface="+mn-ea"/>
              </a:rPr>
              <a:t>请输入你的</a:t>
            </a:r>
            <a:r>
              <a:rPr lang="en-US" altLang="zh-CN" sz="1800" dirty="0">
                <a:latin typeface="+mn-ea"/>
                <a:cs typeface="宋体" panose="02010600030101010101" pitchFamily="2" charset="-122"/>
                <a:sym typeface="+mn-ea"/>
              </a:rPr>
              <a:t>JavaScript</a:t>
            </a:r>
            <a:r>
              <a:rPr lang="zh-CN" altLang="en-US" sz="1800" dirty="0">
                <a:latin typeface="+mn-ea"/>
                <a:cs typeface="宋体" panose="02010600030101010101" pitchFamily="2" charset="-122"/>
                <a:sym typeface="+mn-ea"/>
              </a:rPr>
              <a:t>成绩？</a:t>
            </a:r>
            <a:r>
              <a:rPr lang="en-US" altLang="zh-CN" sz="1800" dirty="0">
                <a:latin typeface="+mn-ea"/>
                <a:cs typeface="宋体" panose="02010600030101010101" pitchFamily="2" charset="-122"/>
                <a:sym typeface="+mn-ea"/>
              </a:rPr>
              <a:t>", "100"));</a:t>
            </a:r>
            <a:r>
              <a:rPr lang="zh-CN" altLang="en-US" sz="1800" dirty="0">
                <a:latin typeface="+mn-ea"/>
                <a:cs typeface="宋体" panose="02010600030101010101" pitchFamily="2" charset="-122"/>
                <a:sym typeface="+mn-ea"/>
              </a:rPr>
              <a:t>会出现如下所示的输入消息框：</a:t>
            </a:r>
          </a:p>
        </p:txBody>
      </p:sp>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zh-CN" altLang="en-US" b="1" dirty="0"/>
              <a:t>三种消息框</a:t>
            </a:r>
          </a:p>
        </p:txBody>
      </p:sp>
      <p:grpSp>
        <p:nvGrpSpPr>
          <p:cNvPr id="8" name="组合 7"/>
          <p:cNvGrpSpPr/>
          <p:nvPr/>
        </p:nvGrpSpPr>
        <p:grpSpPr>
          <a:xfrm>
            <a:off x="1198662" y="1616711"/>
            <a:ext cx="7553209" cy="1318637"/>
            <a:chOff x="856782" y="2664159"/>
            <a:chExt cx="10336049" cy="1318637"/>
          </a:xfrm>
        </p:grpSpPr>
        <p:grpSp>
          <p:nvGrpSpPr>
            <p:cNvPr id="9" name="组合 8"/>
            <p:cNvGrpSpPr/>
            <p:nvPr/>
          </p:nvGrpSpPr>
          <p:grpSpPr>
            <a:xfrm>
              <a:off x="856782" y="2664159"/>
              <a:ext cx="10336049" cy="1318637"/>
              <a:chOff x="856782" y="2664159"/>
              <a:chExt cx="10336049" cy="1318637"/>
            </a:xfrm>
          </p:grpSpPr>
          <p:grpSp>
            <p:nvGrpSpPr>
              <p:cNvPr id="11" name="组合 10"/>
              <p:cNvGrpSpPr/>
              <p:nvPr/>
            </p:nvGrpSpPr>
            <p:grpSpPr>
              <a:xfrm>
                <a:off x="856782" y="2664159"/>
                <a:ext cx="6216058" cy="1318637"/>
                <a:chOff x="856783" y="2905891"/>
                <a:chExt cx="6293093" cy="1318637"/>
              </a:xfrm>
            </p:grpSpPr>
            <p:sp>
              <p:nvSpPr>
                <p:cNvPr id="13" name="矩形 12"/>
                <p:cNvSpPr/>
                <p:nvPr/>
              </p:nvSpPr>
              <p:spPr bwMode="auto">
                <a:xfrm>
                  <a:off x="856783" y="3240163"/>
                  <a:ext cx="6293093" cy="984365"/>
                </a:xfrm>
                <a:prstGeom prst="rect">
                  <a:avLst/>
                </a:prstGeom>
                <a:noFill/>
                <a:ln w="9525">
                  <a:solidFill>
                    <a:srgbClr val="00B0F0"/>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39"/>
                <p:cNvSpPr/>
                <p:nvPr/>
              </p:nvSpPr>
              <p:spPr bwMode="auto">
                <a:xfrm>
                  <a:off x="1320867" y="2905891"/>
                  <a:ext cx="2371799" cy="554747"/>
                </a:xfrm>
                <a:custGeom>
                  <a:avLst/>
                  <a:gdLst>
                    <a:gd name="T0" fmla="*/ 0 w 4267200"/>
                    <a:gd name="T1" fmla="*/ 45770 h 1210897"/>
                    <a:gd name="T2" fmla="*/ 131585 w 4267200"/>
                    <a:gd name="T3" fmla="*/ 0 h 1210897"/>
                    <a:gd name="T4" fmla="*/ 2650599 w 4267200"/>
                    <a:gd name="T5" fmla="*/ 0 h 1210897"/>
                    <a:gd name="T6" fmla="*/ 2782185 w 4267200"/>
                    <a:gd name="T7" fmla="*/ 45770 h 1210897"/>
                    <a:gd name="T8" fmla="*/ 2782185 w 4267200"/>
                    <a:gd name="T9" fmla="*/ 228846 h 1210897"/>
                    <a:gd name="T10" fmla="*/ 2650599 w 4267200"/>
                    <a:gd name="T11" fmla="*/ 274616 h 1210897"/>
                    <a:gd name="T12" fmla="*/ 131585 w 4267200"/>
                    <a:gd name="T13" fmla="*/ 274616 h 1210897"/>
                    <a:gd name="T14" fmla="*/ 0 w 4267200"/>
                    <a:gd name="T15" fmla="*/ 228846 h 1210897"/>
                    <a:gd name="T16" fmla="*/ 0 w 4267200"/>
                    <a:gd name="T17" fmla="*/ 45770 h 12108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168BBA"/>
                </a:solidFill>
                <a:ln w="38100" cap="flat" cmpd="sng">
                  <a:solidFill>
                    <a:srgbClr val="FFFFFF"/>
                  </a:solidFill>
                  <a:prstDash val="solid"/>
                  <a:round/>
                </a:ln>
                <a:effectLst>
                  <a:outerShdw blurRad="40000" dist="20000" dir="5400000" rotWithShape="0">
                    <a:srgbClr val="000000">
                      <a:alpha val="37999"/>
                    </a:srgbClr>
                  </a:outerShdw>
                </a:effectLst>
              </p:spPr>
              <p:txBody>
                <a:bodyPr lIns="293868" tIns="78815" rIns="293868" bIns="78815" anchor="ctr"/>
                <a:lstStyle/>
                <a:p>
                  <a:endParaRPr lang="zh-CN" altLang="en-US" sz="2400">
                    <a:solidFill>
                      <a:schemeClr val="accent1"/>
                    </a:solidFill>
                  </a:endParaRPr>
                </a:p>
              </p:txBody>
            </p:sp>
          </p:grpSp>
          <p:sp>
            <p:nvSpPr>
              <p:cNvPr id="12" name="矩形 11"/>
              <p:cNvSpPr/>
              <p:nvPr/>
            </p:nvSpPr>
            <p:spPr>
              <a:xfrm>
                <a:off x="1262163" y="3300076"/>
                <a:ext cx="9930668" cy="502702"/>
              </a:xfrm>
              <a:prstGeom prst="rect">
                <a:avLst/>
              </a:prstGeom>
            </p:spPr>
            <p:txBody>
              <a:bodyPr wrap="square">
                <a:spAutoFit/>
              </a:bodyPr>
              <a:lstStyle/>
              <a:p>
                <a:pPr defTabSz="1219200">
                  <a:lnSpc>
                    <a:spcPts val="3200"/>
                  </a:lnSpc>
                  <a:defRPr/>
                </a:pPr>
                <a:r>
                  <a:rPr lang="en-US" altLang="zh-CN" sz="2000" b="1" kern="0" dirty="0">
                    <a:latin typeface="微软雅黑" panose="020B0503020204020204" pitchFamily="34" charset="-122"/>
                    <a:ea typeface="微软雅黑" panose="020B0503020204020204" pitchFamily="34" charset="-122"/>
                  </a:rPr>
                  <a:t>prompt(</a:t>
                </a:r>
                <a:r>
                  <a:rPr lang="en-US" altLang="zh-CN" sz="2000" b="1" kern="0" dirty="0">
                    <a:solidFill>
                      <a:srgbClr val="C00000"/>
                    </a:solidFill>
                    <a:latin typeface="微软雅黑" panose="020B0503020204020204" pitchFamily="34" charset="-122"/>
                    <a:ea typeface="微软雅黑" panose="020B0503020204020204" pitchFamily="34" charset="-122"/>
                  </a:rPr>
                  <a:t>message</a:t>
                </a:r>
                <a:r>
                  <a:rPr lang="en-US" altLang="zh-CN" sz="2000" b="1" kern="0" dirty="0">
                    <a:latin typeface="微软雅黑" panose="020B0503020204020204" pitchFamily="34" charset="-122"/>
                    <a:ea typeface="微软雅黑" panose="020B0503020204020204" pitchFamily="34" charset="-122"/>
                  </a:rPr>
                  <a:t>,</a:t>
                </a:r>
                <a:r>
                  <a:rPr lang="en-US" altLang="zh-CN" sz="2000" b="1" kern="0" dirty="0">
                    <a:solidFill>
                      <a:srgbClr val="C00000"/>
                    </a:solidFill>
                    <a:latin typeface="微软雅黑" panose="020B0503020204020204" pitchFamily="34" charset="-122"/>
                    <a:ea typeface="微软雅黑" panose="020B0503020204020204" pitchFamily="34" charset="-122"/>
                  </a:rPr>
                  <a:t>defaultText</a:t>
                </a:r>
                <a:r>
                  <a:rPr lang="en-US" altLang="zh-CN" sz="2000" b="1" kern="0" dirty="0">
                    <a:latin typeface="微软雅黑" panose="020B0503020204020204" pitchFamily="34" charset="-122"/>
                    <a:ea typeface="微软雅黑" panose="020B0503020204020204" pitchFamily="34" charset="-122"/>
                  </a:rPr>
                  <a:t>)</a:t>
                </a:r>
                <a:endParaRPr lang="en-US" altLang="zh-CN" sz="2000" b="1" kern="0" dirty="0">
                  <a:solidFill>
                    <a:srgbClr val="C00000"/>
                  </a:solidFill>
                  <a:latin typeface="微软雅黑" panose="020B0503020204020204" pitchFamily="34" charset="-122"/>
                  <a:ea typeface="微软雅黑" panose="020B0503020204020204" pitchFamily="34" charset="-122"/>
                </a:endParaRPr>
              </a:p>
            </p:txBody>
          </p:sp>
        </p:grpSp>
        <p:sp>
          <p:nvSpPr>
            <p:cNvPr id="10" name="矩形 75"/>
            <p:cNvSpPr>
              <a:spLocks noChangeArrowheads="1"/>
            </p:cNvSpPr>
            <p:nvPr/>
          </p:nvSpPr>
          <p:spPr bwMode="auto">
            <a:xfrm>
              <a:off x="1547989" y="2741477"/>
              <a:ext cx="1877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r>
                <a:rPr kumimoji="0" lang="zh-CN" altLang="en-US" sz="2000" dirty="0">
                  <a:solidFill>
                    <a:schemeClr val="bg1"/>
                  </a:solidFill>
                  <a:latin typeface="微软雅黑" panose="020B0503020204020204" pitchFamily="34" charset="-122"/>
                  <a:ea typeface="微软雅黑" panose="020B0503020204020204" pitchFamily="34" charset="-122"/>
                </a:rPr>
                <a:t>语法</a:t>
              </a:r>
            </a:p>
          </p:txBody>
        </p:sp>
      </p:grpSp>
      <p:pic>
        <p:nvPicPr>
          <p:cNvPr id="17" name="图片 16"/>
          <p:cNvPicPr/>
          <p:nvPr/>
        </p:nvPicPr>
        <p:blipFill>
          <a:blip r:embed="rId3"/>
          <a:srcRect t="19487"/>
          <a:stretch>
            <a:fillRect/>
          </a:stretch>
        </p:blipFill>
        <p:spPr>
          <a:xfrm>
            <a:off x="1194470" y="4725938"/>
            <a:ext cx="4746426" cy="1224136"/>
          </a:xfrm>
          <a:prstGeom prst="rect">
            <a:avLst/>
          </a:prstGeom>
          <a:ln w="9525" cap="flat" cmpd="sng" algn="ctr">
            <a:solidFill>
              <a:sysClr val="windowText" lastClr="000000"/>
            </a:solidFill>
            <a:prstDash val="solid"/>
            <a:round/>
            <a:headEnd type="none" w="med" len="med"/>
            <a:tailEnd type="none" w="med" len="med"/>
          </a:ln>
        </p:spPr>
      </p:pic>
      <p:sp>
        <p:nvSpPr>
          <p:cNvPr id="2" name="矩形 1"/>
          <p:cNvSpPr/>
          <p:nvPr/>
        </p:nvSpPr>
        <p:spPr>
          <a:xfrm>
            <a:off x="1126654" y="837506"/>
            <a:ext cx="3334887" cy="490006"/>
          </a:xfrm>
          <a:prstGeom prst="rect">
            <a:avLst/>
          </a:prstGeom>
        </p:spPr>
        <p:txBody>
          <a:bodyPr wrap="none">
            <a:spAutoFit/>
          </a:bodyPr>
          <a:lstStyle/>
          <a:p>
            <a:pPr>
              <a:lnSpc>
                <a:spcPts val="35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3）prompt()—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输入消息框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2"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3.</a:t>
            </a:r>
            <a:r>
              <a:rPr lang="zh-CN" altLang="en-US" b="1" dirty="0"/>
              <a:t>三种消息框</a:t>
            </a:r>
          </a:p>
        </p:txBody>
      </p:sp>
      <p:sp>
        <p:nvSpPr>
          <p:cNvPr id="9" name="文本框 104"/>
          <p:cNvSpPr txBox="1"/>
          <p:nvPr/>
        </p:nvSpPr>
        <p:spPr>
          <a:xfrm>
            <a:off x="694372" y="1269365"/>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3.2.3】</a:t>
            </a:r>
            <a:r>
              <a:rPr lang="zh-CN" altLang="en-US" sz="2000" b="1" dirty="0">
                <a:latin typeface="宋体" panose="02010600030101010101" pitchFamily="2" charset="-122"/>
                <a:ea typeface="宋体" panose="02010600030101010101" pitchFamily="2" charset="-122"/>
                <a:cs typeface="宋体" panose="02010600030101010101" pitchFamily="2" charset="-122"/>
              </a:rPr>
              <a:t>输入消息框示例</a:t>
            </a:r>
            <a:endParaRPr lang="zh-CN" altLang="en-US" sz="2000" dirty="0">
              <a:latin typeface="宋体" panose="02010600030101010101" pitchFamily="2" charset="-122"/>
              <a:cs typeface="宋体" panose="02010600030101010101" pitchFamily="2" charset="-122"/>
            </a:endParaRPr>
          </a:p>
        </p:txBody>
      </p:sp>
      <p:pic>
        <p:nvPicPr>
          <p:cNvPr id="1229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2678" y="2277666"/>
            <a:ext cx="9734217" cy="200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454912" y="664173"/>
            <a:ext cx="1511184" cy="461365"/>
          </a:xfrm>
          <a:prstGeom prst="rect">
            <a:avLst/>
          </a:prstGeom>
          <a:noFill/>
        </p:spPr>
        <p:txBody>
          <a:bodyPr wrap="square" rtlCol="0">
            <a:spAutoFit/>
          </a:bodyPr>
          <a:lstStyle/>
          <a:p>
            <a:pPr algn="ctr"/>
            <a:r>
              <a:rPr lang="zh-CN" altLang="en-US" sz="2400" b="1" dirty="0">
                <a:solidFill>
                  <a:schemeClr val="bg1"/>
                </a:solidFill>
                <a:ea typeface="微软雅黑" panose="020B0503020204020204" pitchFamily="34" charset="-122"/>
              </a:rPr>
              <a:t>教学目标</a:t>
            </a: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 name="组合 1"/>
          <p:cNvGrpSpPr/>
          <p:nvPr/>
        </p:nvGrpSpPr>
        <p:grpSpPr>
          <a:xfrm>
            <a:off x="3502918" y="1413125"/>
            <a:ext cx="6624736" cy="523220"/>
            <a:chOff x="3502918" y="664626"/>
            <a:chExt cx="6624736" cy="523220"/>
          </a:xfrm>
        </p:grpSpPr>
        <p:sp>
          <p:nvSpPr>
            <p:cNvPr id="89" name="椭圆 88"/>
            <p:cNvSpPr/>
            <p:nvPr/>
          </p:nvSpPr>
          <p:spPr>
            <a:xfrm>
              <a:off x="3502918" y="729796"/>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17598" y="664626"/>
              <a:ext cx="6010056"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1.</a:t>
              </a:r>
              <a:r>
                <a:rPr lang="zh-CN" altLang="en-US" sz="2800" b="1" dirty="0">
                  <a:solidFill>
                    <a:schemeClr val="tx1">
                      <a:lumMod val="65000"/>
                      <a:lumOff val="35000"/>
                    </a:schemeClr>
                  </a:solidFill>
                  <a:latin typeface="+mj-ea"/>
                  <a:ea typeface="+mj-ea"/>
                </a:rPr>
                <a:t>理解浏览器对象模型基本概念</a:t>
              </a:r>
            </a:p>
          </p:txBody>
        </p:sp>
      </p:grpSp>
      <p:grpSp>
        <p:nvGrpSpPr>
          <p:cNvPr id="3" name="组合 2"/>
          <p:cNvGrpSpPr/>
          <p:nvPr/>
        </p:nvGrpSpPr>
        <p:grpSpPr>
          <a:xfrm>
            <a:off x="3502660" y="2709377"/>
            <a:ext cx="7440760" cy="523388"/>
            <a:chOff x="3486521" y="1693163"/>
            <a:chExt cx="6074164" cy="523388"/>
          </a:xfrm>
        </p:grpSpPr>
        <p:sp>
          <p:nvSpPr>
            <p:cNvPr id="90" name="椭圆 89"/>
            <p:cNvSpPr/>
            <p:nvPr/>
          </p:nvSpPr>
          <p:spPr>
            <a:xfrm>
              <a:off x="3486521" y="1693163"/>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5" name="TextBox 8"/>
            <p:cNvSpPr txBox="1"/>
            <p:nvPr/>
          </p:nvSpPr>
          <p:spPr>
            <a:xfrm>
              <a:off x="4001582" y="1693331"/>
              <a:ext cx="5559103" cy="52322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en-US" altLang="zh-CN" dirty="0">
                  <a:latin typeface="+mn-ea"/>
                  <a:ea typeface="+mn-ea"/>
                </a:rPr>
                <a:t>2.</a:t>
              </a:r>
              <a:r>
                <a:rPr lang="zh-CN" altLang="en-US" dirty="0">
                  <a:latin typeface="+mn-ea"/>
                  <a:ea typeface="+mn-ea"/>
                </a:rPr>
                <a:t>掌握</a:t>
              </a:r>
              <a:r>
                <a:rPr lang="en-US" altLang="zh-CN" dirty="0">
                  <a:latin typeface="+mn-ea"/>
                  <a:ea typeface="+mn-ea"/>
                </a:rPr>
                <a:t>Window</a:t>
              </a:r>
              <a:r>
                <a:rPr lang="zh-CN" altLang="en-US" dirty="0">
                  <a:latin typeface="+mn-ea"/>
                  <a:ea typeface="+mn-ea"/>
                </a:rPr>
                <a:t>对象的主要属性及方法</a:t>
              </a:r>
            </a:p>
          </p:txBody>
        </p:sp>
      </p:grpSp>
      <p:grpSp>
        <p:nvGrpSpPr>
          <p:cNvPr id="4" name="组合 3"/>
          <p:cNvGrpSpPr/>
          <p:nvPr/>
        </p:nvGrpSpPr>
        <p:grpSpPr>
          <a:xfrm>
            <a:off x="3502918" y="4017033"/>
            <a:ext cx="7056784" cy="523220"/>
            <a:chOff x="3486520" y="2648509"/>
            <a:chExt cx="7056784" cy="523220"/>
          </a:xfrm>
        </p:grpSpPr>
        <p:sp>
          <p:nvSpPr>
            <p:cNvPr id="91" name="椭圆 90"/>
            <p:cNvSpPr/>
            <p:nvPr/>
          </p:nvSpPr>
          <p:spPr>
            <a:xfrm>
              <a:off x="3486520" y="2712078"/>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6" name="TextBox 8"/>
            <p:cNvSpPr txBox="1"/>
            <p:nvPr/>
          </p:nvSpPr>
          <p:spPr>
            <a:xfrm>
              <a:off x="4117710" y="2648509"/>
              <a:ext cx="6425594"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3. </a:t>
              </a:r>
              <a:r>
                <a:rPr lang="zh-CN" altLang="en-US" sz="2800" b="1" dirty="0">
                  <a:solidFill>
                    <a:schemeClr val="tx1">
                      <a:lumMod val="65000"/>
                      <a:lumOff val="35000"/>
                    </a:schemeClr>
                  </a:solidFill>
                  <a:latin typeface="+mn-ea"/>
                </a:rPr>
                <a:t>掌握</a:t>
              </a:r>
              <a:r>
                <a:rPr lang="en-US" altLang="zh-CN" sz="2800" b="1" dirty="0">
                  <a:solidFill>
                    <a:schemeClr val="tx1">
                      <a:lumMod val="65000"/>
                      <a:lumOff val="35000"/>
                    </a:schemeClr>
                  </a:solidFill>
                  <a:latin typeface="+mn-ea"/>
                </a:rPr>
                <a:t>Window</a:t>
              </a:r>
              <a:r>
                <a:rPr lang="zh-CN" altLang="en-US" sz="2800" b="1" dirty="0">
                  <a:solidFill>
                    <a:schemeClr val="tx1">
                      <a:lumMod val="65000"/>
                      <a:lumOff val="35000"/>
                    </a:schemeClr>
                  </a:solidFill>
                  <a:latin typeface="+mn-ea"/>
                </a:rPr>
                <a:t>常用子对象的使用</a:t>
              </a:r>
            </a:p>
          </p:txBody>
        </p:sp>
      </p:grpSp>
      <p:sp>
        <p:nvSpPr>
          <p:cNvPr id="99" name="TextBox 15"/>
          <p:cNvSpPr txBox="1"/>
          <p:nvPr/>
        </p:nvSpPr>
        <p:spPr>
          <a:xfrm>
            <a:off x="11085660" y="6257751"/>
            <a:ext cx="846156" cy="338206"/>
          </a:xfrm>
          <a:prstGeom prst="rect">
            <a:avLst/>
          </a:prstGeom>
          <a:noFill/>
        </p:spPr>
        <p:txBody>
          <a:bodyPr wrap="none" rtlCol="0">
            <a:spAutoFit/>
          </a:bodyPr>
          <a:lstStyle/>
          <a:p>
            <a:r>
              <a:rPr lang="en-US" altLang="zh-CN" sz="1600" dirty="0">
                <a:solidFill>
                  <a:schemeClr val="bg1">
                    <a:lumMod val="75000"/>
                  </a:schemeClr>
                </a:solidFill>
              </a:rPr>
              <a:t>—  </a:t>
            </a:r>
            <a:fld id="{2EEF1883-7A0E-4F66-9932-E581691AD397}" type="slidenum">
              <a:rPr lang="zh-CN" altLang="en-US" sz="1600">
                <a:solidFill>
                  <a:schemeClr val="bg1">
                    <a:lumMod val="75000"/>
                  </a:schemeClr>
                </a:solidFill>
              </a:rPr>
              <a:t>2</a:t>
            </a:fld>
            <a:r>
              <a:rPr lang="zh-CN" altLang="en-US" sz="1600" dirty="0">
                <a:solidFill>
                  <a:schemeClr val="bg1">
                    <a:lumMod val="75000"/>
                  </a:schemeClr>
                </a:solidFill>
              </a:rPr>
              <a:t> </a:t>
            </a:r>
            <a:r>
              <a:rPr lang="en-US" altLang="zh-CN" sz="1600" dirty="0">
                <a:solidFill>
                  <a:schemeClr val="bg1">
                    <a:lumMod val="75000"/>
                  </a:schemeClr>
                </a:solidFill>
              </a:rPr>
              <a:t>—</a:t>
            </a:r>
            <a:r>
              <a:rPr lang="zh-CN" altLang="en-US" sz="1600" dirty="0">
                <a:solidFill>
                  <a:schemeClr val="bg1">
                    <a:lumMod val="75000"/>
                  </a:schemeClr>
                </a:solidFill>
              </a:rPr>
              <a:t> </a:t>
            </a:r>
            <a:endParaRPr lang="zh-CN" altLang="en-US" sz="16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3.</a:t>
            </a:r>
            <a:r>
              <a:rPr lang="zh-CN" altLang="en-US" b="1" dirty="0"/>
              <a:t>三种消息框</a:t>
            </a:r>
          </a:p>
        </p:txBody>
      </p:sp>
      <p:sp>
        <p:nvSpPr>
          <p:cNvPr id="9" name="文本框 104"/>
          <p:cNvSpPr txBox="1"/>
          <p:nvPr/>
        </p:nvSpPr>
        <p:spPr>
          <a:xfrm>
            <a:off x="694372" y="1269365"/>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3.2.4】</a:t>
            </a:r>
            <a:r>
              <a:rPr lang="zh-CN" altLang="en-US" sz="2000" b="1" dirty="0">
                <a:latin typeface="宋体" panose="02010600030101010101" pitchFamily="2" charset="-122"/>
                <a:ea typeface="宋体" panose="02010600030101010101" pitchFamily="2" charset="-122"/>
                <a:cs typeface="宋体" panose="02010600030101010101" pitchFamily="2" charset="-122"/>
              </a:rPr>
              <a:t>三种消息框综合实例</a:t>
            </a:r>
            <a:endParaRPr lang="zh-CN" altLang="en-US" sz="2000" dirty="0">
              <a:latin typeface="宋体" panose="02010600030101010101" pitchFamily="2" charset="-122"/>
              <a:cs typeface="宋体" panose="02010600030101010101" pitchFamily="2" charset="-122"/>
            </a:endParaRPr>
          </a:p>
        </p:txBody>
      </p:sp>
      <p:pic>
        <p:nvPicPr>
          <p:cNvPr id="1331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5046" y="1729249"/>
            <a:ext cx="6984776" cy="4568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标注 1"/>
          <p:cNvSpPr/>
          <p:nvPr/>
        </p:nvSpPr>
        <p:spPr>
          <a:xfrm>
            <a:off x="910630" y="2061642"/>
            <a:ext cx="3240360" cy="3240360"/>
          </a:xfrm>
          <a:prstGeom prst="wedgeRoundRectCallout">
            <a:avLst>
              <a:gd name="adj1" fmla="val 71467"/>
              <a:gd name="adj2" fmla="val -2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t>下面综合运用三种消息框来实现一个简单</a:t>
            </a:r>
            <a:r>
              <a:rPr lang="zh-CN" altLang="en-US" sz="1800"/>
              <a:t>的“计算标准体重”</a:t>
            </a:r>
            <a:r>
              <a:rPr lang="zh-CN" altLang="en-US" sz="1800" dirty="0"/>
              <a:t>的案例</a:t>
            </a:r>
            <a:r>
              <a:rPr lang="zh-CN" altLang="en-US" sz="1800"/>
              <a:t>。“标准体重”</a:t>
            </a:r>
            <a:r>
              <a:rPr lang="zh-CN" altLang="en-US" sz="1800" dirty="0"/>
              <a:t>的计算公式因男女性别不同而异：</a:t>
            </a:r>
            <a:endParaRPr lang="en-US" altLang="zh-CN" sz="1800" dirty="0"/>
          </a:p>
          <a:p>
            <a:pPr marL="285750" indent="-285750">
              <a:buFont typeface="Wingdings" panose="05000000000000000000" pitchFamily="2" charset="2"/>
              <a:buChar char="p"/>
            </a:pPr>
            <a:r>
              <a:rPr lang="zh-CN" altLang="en-US" sz="1800"/>
              <a:t>男生标准体重（</a:t>
            </a:r>
            <a:r>
              <a:rPr lang="zh-CN" altLang="en-US" sz="1800" dirty="0"/>
              <a:t>公斤）</a:t>
            </a:r>
            <a:r>
              <a:rPr lang="en-US" altLang="zh-CN" sz="1800" dirty="0"/>
              <a:t>=</a:t>
            </a:r>
            <a:r>
              <a:rPr lang="zh-CN" altLang="en-US" sz="1800" dirty="0"/>
              <a:t>身高（厘米）</a:t>
            </a:r>
            <a:r>
              <a:rPr lang="en-US" altLang="zh-CN" sz="1800" dirty="0"/>
              <a:t>-100</a:t>
            </a:r>
            <a:r>
              <a:rPr lang="zh-CN" altLang="en-US" sz="1800" dirty="0"/>
              <a:t>；</a:t>
            </a:r>
            <a:endParaRPr lang="en-US" altLang="zh-CN" sz="1800" dirty="0"/>
          </a:p>
          <a:p>
            <a:pPr marL="285750" indent="-285750">
              <a:buFont typeface="Wingdings" panose="05000000000000000000" pitchFamily="2" charset="2"/>
              <a:buChar char="p"/>
            </a:pPr>
            <a:r>
              <a:rPr lang="zh-CN" altLang="en-US" sz="1800"/>
              <a:t>女生标准体重（</a:t>
            </a:r>
            <a:r>
              <a:rPr lang="zh-CN" altLang="en-US" sz="1800" dirty="0"/>
              <a:t>公斤）</a:t>
            </a:r>
            <a:r>
              <a:rPr lang="en-US" altLang="zh-CN" sz="1800" dirty="0"/>
              <a:t>=</a:t>
            </a:r>
            <a:r>
              <a:rPr lang="zh-CN" altLang="en-US" sz="1800" dirty="0"/>
              <a:t>身高（厘米）</a:t>
            </a:r>
            <a:r>
              <a:rPr lang="en-US" altLang="zh-CN" sz="1800" dirty="0"/>
              <a:t>-105</a:t>
            </a:r>
            <a:r>
              <a:rPr lang="zh-CN" altLang="en-US" sz="1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990015"/>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1</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）open()—</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打开窗口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a:lnSpc>
                <a:spcPts val="3500"/>
              </a:lnSpc>
            </a:pPr>
            <a:r>
              <a:rPr lang="en-US" altLang="zh-CN" sz="2000" dirty="0">
                <a:latin typeface="+mn-ea"/>
                <a:cs typeface="宋体" panose="02010600030101010101" pitchFamily="2" charset="-122"/>
                <a:sym typeface="+mn-ea"/>
              </a:rPr>
              <a:t>Window</a:t>
            </a:r>
            <a:r>
              <a:rPr lang="zh-CN" altLang="en-US" sz="2000" dirty="0">
                <a:latin typeface="+mn-ea"/>
                <a:cs typeface="宋体" panose="02010600030101010101" pitchFamily="2" charset="-122"/>
                <a:sym typeface="+mn-ea"/>
              </a:rPr>
              <a:t>对象的</a:t>
            </a:r>
            <a:r>
              <a:rPr lang="en-US" altLang="zh-CN" sz="2000" dirty="0">
                <a:latin typeface="+mn-ea"/>
                <a:cs typeface="宋体" panose="02010600030101010101" pitchFamily="2" charset="-122"/>
                <a:sym typeface="+mn-ea"/>
              </a:rPr>
              <a:t>open() </a:t>
            </a:r>
            <a:r>
              <a:rPr lang="zh-CN" altLang="en-US" sz="2000" dirty="0">
                <a:latin typeface="+mn-ea"/>
                <a:cs typeface="宋体" panose="02010600030101010101" pitchFamily="2" charset="-122"/>
                <a:sym typeface="+mn-ea"/>
              </a:rPr>
              <a:t>方法用于打开一个新的浏览器窗口或查找一个已命名的窗口。</a:t>
            </a:r>
            <a:endParaRPr lang="en-US" altLang="zh-CN" sz="2000" dirty="0">
              <a:latin typeface="+mn-ea"/>
              <a:cs typeface="宋体" panose="02010600030101010101" pitchFamily="2"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grpSp>
        <p:nvGrpSpPr>
          <p:cNvPr id="10" name="组合 9"/>
          <p:cNvGrpSpPr/>
          <p:nvPr/>
        </p:nvGrpSpPr>
        <p:grpSpPr>
          <a:xfrm>
            <a:off x="1198662" y="2133650"/>
            <a:ext cx="7553209" cy="1318637"/>
            <a:chOff x="856782" y="2664159"/>
            <a:chExt cx="10336049" cy="1318637"/>
          </a:xfrm>
        </p:grpSpPr>
        <p:grpSp>
          <p:nvGrpSpPr>
            <p:cNvPr id="11" name="组合 10"/>
            <p:cNvGrpSpPr/>
            <p:nvPr/>
          </p:nvGrpSpPr>
          <p:grpSpPr>
            <a:xfrm>
              <a:off x="856782" y="2664159"/>
              <a:ext cx="10336049" cy="1318637"/>
              <a:chOff x="856782" y="2664159"/>
              <a:chExt cx="10336049" cy="1318637"/>
            </a:xfrm>
          </p:grpSpPr>
          <p:grpSp>
            <p:nvGrpSpPr>
              <p:cNvPr id="13" name="组合 12"/>
              <p:cNvGrpSpPr/>
              <p:nvPr/>
            </p:nvGrpSpPr>
            <p:grpSpPr>
              <a:xfrm>
                <a:off x="856782" y="2664159"/>
                <a:ext cx="8277193" cy="1318637"/>
                <a:chOff x="856783" y="2905891"/>
                <a:chExt cx="8379772" cy="1318637"/>
              </a:xfrm>
            </p:grpSpPr>
            <p:sp>
              <p:nvSpPr>
                <p:cNvPr id="16" name="矩形 15"/>
                <p:cNvSpPr/>
                <p:nvPr/>
              </p:nvSpPr>
              <p:spPr bwMode="auto">
                <a:xfrm>
                  <a:off x="856783" y="3240163"/>
                  <a:ext cx="8379772" cy="984365"/>
                </a:xfrm>
                <a:prstGeom prst="rect">
                  <a:avLst/>
                </a:prstGeom>
                <a:noFill/>
                <a:ln w="9525">
                  <a:solidFill>
                    <a:srgbClr val="00B0F0"/>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任意多边形 39"/>
                <p:cNvSpPr/>
                <p:nvPr/>
              </p:nvSpPr>
              <p:spPr bwMode="auto">
                <a:xfrm>
                  <a:off x="1320867" y="2905891"/>
                  <a:ext cx="2371799" cy="554747"/>
                </a:xfrm>
                <a:custGeom>
                  <a:avLst/>
                  <a:gdLst>
                    <a:gd name="T0" fmla="*/ 0 w 4267200"/>
                    <a:gd name="T1" fmla="*/ 45770 h 1210897"/>
                    <a:gd name="T2" fmla="*/ 131585 w 4267200"/>
                    <a:gd name="T3" fmla="*/ 0 h 1210897"/>
                    <a:gd name="T4" fmla="*/ 2650599 w 4267200"/>
                    <a:gd name="T5" fmla="*/ 0 h 1210897"/>
                    <a:gd name="T6" fmla="*/ 2782185 w 4267200"/>
                    <a:gd name="T7" fmla="*/ 45770 h 1210897"/>
                    <a:gd name="T8" fmla="*/ 2782185 w 4267200"/>
                    <a:gd name="T9" fmla="*/ 228846 h 1210897"/>
                    <a:gd name="T10" fmla="*/ 2650599 w 4267200"/>
                    <a:gd name="T11" fmla="*/ 274616 h 1210897"/>
                    <a:gd name="T12" fmla="*/ 131585 w 4267200"/>
                    <a:gd name="T13" fmla="*/ 274616 h 1210897"/>
                    <a:gd name="T14" fmla="*/ 0 w 4267200"/>
                    <a:gd name="T15" fmla="*/ 228846 h 1210897"/>
                    <a:gd name="T16" fmla="*/ 0 w 4267200"/>
                    <a:gd name="T17" fmla="*/ 45770 h 12108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168BBA"/>
                </a:solidFill>
                <a:ln w="38100" cap="flat" cmpd="sng">
                  <a:solidFill>
                    <a:srgbClr val="FFFFFF"/>
                  </a:solidFill>
                  <a:prstDash val="solid"/>
                  <a:round/>
                </a:ln>
                <a:effectLst>
                  <a:outerShdw blurRad="40000" dist="20000" dir="5400000" rotWithShape="0">
                    <a:srgbClr val="000000">
                      <a:alpha val="37999"/>
                    </a:srgbClr>
                  </a:outerShdw>
                </a:effectLst>
              </p:spPr>
              <p:txBody>
                <a:bodyPr lIns="293868" tIns="78815" rIns="293868" bIns="78815" anchor="ctr"/>
                <a:lstStyle/>
                <a:p>
                  <a:endParaRPr lang="zh-CN" altLang="en-US" sz="2400">
                    <a:solidFill>
                      <a:schemeClr val="accent1"/>
                    </a:solidFill>
                  </a:endParaRPr>
                </a:p>
              </p:txBody>
            </p:sp>
          </p:grpSp>
          <p:sp>
            <p:nvSpPr>
              <p:cNvPr id="15" name="矩形 14"/>
              <p:cNvSpPr/>
              <p:nvPr/>
            </p:nvSpPr>
            <p:spPr>
              <a:xfrm>
                <a:off x="1262163" y="3300076"/>
                <a:ext cx="9930668" cy="502702"/>
              </a:xfrm>
              <a:prstGeom prst="rect">
                <a:avLst/>
              </a:prstGeom>
            </p:spPr>
            <p:txBody>
              <a:bodyPr wrap="square">
                <a:spAutoFit/>
              </a:bodyPr>
              <a:lstStyle/>
              <a:p>
                <a:pPr defTabSz="1219200">
                  <a:lnSpc>
                    <a:spcPts val="3200"/>
                  </a:lnSpc>
                  <a:defRPr/>
                </a:pPr>
                <a:r>
                  <a:rPr lang="en-US" altLang="zh-CN" sz="2000" b="1" kern="0" dirty="0">
                    <a:latin typeface="微软雅黑" panose="020B0503020204020204" pitchFamily="34" charset="-122"/>
                    <a:ea typeface="微软雅黑" panose="020B0503020204020204" pitchFamily="34" charset="-122"/>
                  </a:rPr>
                  <a:t>Window.open</a:t>
                </a:r>
                <a:r>
                  <a:rPr lang="en-US" altLang="zh-CN" sz="2000" b="1" kern="0" dirty="0">
                    <a:solidFill>
                      <a:srgbClr val="C00000"/>
                    </a:solidFill>
                    <a:latin typeface="微软雅黑" panose="020B0503020204020204" pitchFamily="34" charset="-122"/>
                    <a:ea typeface="微软雅黑" panose="020B0503020204020204" pitchFamily="34" charset="-122"/>
                  </a:rPr>
                  <a:t>(URL,name,features,replace)</a:t>
                </a:r>
              </a:p>
            </p:txBody>
          </p:sp>
        </p:grpSp>
        <p:sp>
          <p:nvSpPr>
            <p:cNvPr id="12" name="矩形 75"/>
            <p:cNvSpPr>
              <a:spLocks noChangeArrowheads="1"/>
            </p:cNvSpPr>
            <p:nvPr/>
          </p:nvSpPr>
          <p:spPr bwMode="auto">
            <a:xfrm>
              <a:off x="1547989" y="2741477"/>
              <a:ext cx="1877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r>
                <a:rPr kumimoji="0" lang="zh-CN" altLang="en-US" sz="2000" dirty="0">
                  <a:solidFill>
                    <a:schemeClr val="bg1"/>
                  </a:solidFill>
                  <a:latin typeface="微软雅黑" panose="020B0503020204020204" pitchFamily="34" charset="-122"/>
                  <a:ea typeface="微软雅黑" panose="020B0503020204020204" pitchFamily="34" charset="-122"/>
                </a:rPr>
                <a:t>语法</a:t>
              </a:r>
            </a:p>
          </p:txBody>
        </p:sp>
      </p:grpSp>
      <p:sp>
        <p:nvSpPr>
          <p:cNvPr id="18" name="文本框 3"/>
          <p:cNvSpPr txBox="1"/>
          <p:nvPr/>
        </p:nvSpPr>
        <p:spPr>
          <a:xfrm>
            <a:off x="622598" y="3933850"/>
            <a:ext cx="11161240" cy="541174"/>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微软雅黑" panose="020B0503020204020204" pitchFamily="34" charset="-122"/>
                <a:ea typeface="微软雅黑" panose="020B0503020204020204" pitchFamily="34" charset="-122"/>
                <a:sym typeface="+mn-ea"/>
              </a:rPr>
              <a:t>参数</a:t>
            </a:r>
            <a:r>
              <a:rPr lang="en-US" altLang="zh-CN" sz="1800" b="1" u="sng" dirty="0">
                <a:solidFill>
                  <a:schemeClr val="accent1"/>
                </a:solidFill>
                <a:latin typeface="微软雅黑" panose="020B0503020204020204" pitchFamily="34" charset="-122"/>
                <a:ea typeface="微软雅黑" panose="020B0503020204020204" pitchFamily="34" charset="-122"/>
                <a:sym typeface="+mn-ea"/>
              </a:rPr>
              <a:t>URL</a:t>
            </a:r>
            <a:r>
              <a:rPr lang="en-US" altLang="zh-CN" sz="1800" dirty="0">
                <a:latin typeface="+mn-ea"/>
                <a:cs typeface="宋体" panose="02010600030101010101" pitchFamily="2" charset="-122"/>
                <a:sym typeface="+mn-ea"/>
              </a:rPr>
              <a:t>: </a:t>
            </a:r>
            <a:r>
              <a:rPr lang="zh-CN" altLang="en-US" sz="1800" dirty="0">
                <a:latin typeface="+mn-ea"/>
                <a:cs typeface="宋体" panose="02010600030101010101" pitchFamily="2" charset="-122"/>
                <a:sym typeface="+mn-ea"/>
              </a:rPr>
              <a:t>可选，声明要打开窗口的 </a:t>
            </a:r>
            <a:r>
              <a:rPr lang="en-US" altLang="zh-CN" sz="1800" dirty="0">
                <a:solidFill>
                  <a:srgbClr val="FF0000"/>
                </a:solidFill>
                <a:latin typeface="+mn-ea"/>
                <a:cs typeface="宋体" panose="02010600030101010101" pitchFamily="2" charset="-122"/>
                <a:sym typeface="+mn-ea"/>
              </a:rPr>
              <a:t>URL</a:t>
            </a:r>
            <a:r>
              <a:rPr lang="zh-CN" altLang="en-US" sz="1800" dirty="0">
                <a:latin typeface="+mn-ea"/>
                <a:cs typeface="宋体" panose="02010600030101010101" pitchFamily="2" charset="-122"/>
                <a:sym typeface="+mn-ea"/>
              </a:rPr>
              <a:t>。若省略了此参数，或它的值是空字符串，则打开一个</a:t>
            </a:r>
            <a:r>
              <a:rPr lang="zh-CN" altLang="en-US" sz="1800" dirty="0">
                <a:solidFill>
                  <a:srgbClr val="FF0000"/>
                </a:solidFill>
                <a:latin typeface="+mn-ea"/>
                <a:cs typeface="宋体" panose="02010600030101010101" pitchFamily="2" charset="-122"/>
                <a:sym typeface="+mn-ea"/>
              </a:rPr>
              <a:t>空白窗口。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18" grpId="0"/>
      <p:bldP spid="1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490006"/>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1</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）open()—</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打开窗口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sp>
        <p:nvSpPr>
          <p:cNvPr id="18" name="文本框 3"/>
          <p:cNvSpPr txBox="1"/>
          <p:nvPr/>
        </p:nvSpPr>
        <p:spPr>
          <a:xfrm>
            <a:off x="754460" y="1773610"/>
            <a:ext cx="11029378" cy="990015"/>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微软雅黑" panose="020B0503020204020204" pitchFamily="34" charset="-122"/>
                <a:ea typeface="微软雅黑" panose="020B0503020204020204" pitchFamily="34" charset="-122"/>
                <a:sym typeface="+mn-ea"/>
              </a:rPr>
              <a:t>参数</a:t>
            </a:r>
            <a:r>
              <a:rPr lang="en-US" altLang="zh-CN" sz="1800" b="1" u="sng" dirty="0">
                <a:solidFill>
                  <a:schemeClr val="accent1"/>
                </a:solidFill>
                <a:latin typeface="微软雅黑" panose="020B0503020204020204" pitchFamily="34" charset="-122"/>
                <a:ea typeface="微软雅黑" panose="020B0503020204020204" pitchFamily="34" charset="-122"/>
                <a:sym typeface="+mn-ea"/>
              </a:rPr>
              <a:t>name</a:t>
            </a:r>
            <a:r>
              <a:rPr lang="en-US" altLang="zh-CN" sz="1800" dirty="0">
                <a:latin typeface="+mn-ea"/>
                <a:cs typeface="宋体" panose="02010600030101010101" pitchFamily="2" charset="-122"/>
                <a:sym typeface="+mn-ea"/>
              </a:rPr>
              <a:t>: </a:t>
            </a:r>
            <a:r>
              <a:rPr lang="zh-CN" altLang="en-US" sz="1800" dirty="0">
                <a:latin typeface="+mn-ea"/>
                <a:cs typeface="宋体" panose="02010600030101010101" pitchFamily="2" charset="-122"/>
                <a:sym typeface="+mn-ea"/>
              </a:rPr>
              <a:t>可选，指定一个</a:t>
            </a:r>
            <a:r>
              <a:rPr lang="en-US" altLang="zh-CN" sz="1800" dirty="0">
                <a:solidFill>
                  <a:srgbClr val="FF0000"/>
                </a:solidFill>
                <a:latin typeface="+mn-ea"/>
                <a:cs typeface="宋体" panose="02010600030101010101" pitchFamily="2" charset="-122"/>
                <a:sym typeface="+mn-ea"/>
              </a:rPr>
              <a:t>target</a:t>
            </a:r>
            <a:r>
              <a:rPr lang="zh-CN" altLang="en-US" sz="1800" dirty="0">
                <a:solidFill>
                  <a:srgbClr val="FF0000"/>
                </a:solidFill>
                <a:latin typeface="+mn-ea"/>
                <a:cs typeface="宋体" panose="02010600030101010101" pitchFamily="2" charset="-122"/>
                <a:sym typeface="+mn-ea"/>
              </a:rPr>
              <a:t>属性值</a:t>
            </a:r>
            <a:r>
              <a:rPr lang="zh-CN" altLang="en-US" sz="1800" dirty="0">
                <a:latin typeface="+mn-ea"/>
                <a:cs typeface="宋体" panose="02010600030101010101" pitchFamily="2" charset="-122"/>
                <a:sym typeface="+mn-ea"/>
              </a:rPr>
              <a:t>或</a:t>
            </a:r>
            <a:r>
              <a:rPr lang="zh-CN" altLang="en-US" sz="1800" dirty="0">
                <a:solidFill>
                  <a:srgbClr val="FF0000"/>
                </a:solidFill>
                <a:latin typeface="+mn-ea"/>
                <a:cs typeface="宋体" panose="02010600030101010101" pitchFamily="2" charset="-122"/>
                <a:sym typeface="+mn-ea"/>
              </a:rPr>
              <a:t>窗口的名称</a:t>
            </a:r>
            <a:r>
              <a:rPr lang="zh-CN" altLang="en-US" sz="1800" dirty="0">
                <a:latin typeface="+mn-ea"/>
                <a:cs typeface="宋体" panose="02010600030101010101" pitchFamily="2" charset="-122"/>
                <a:sym typeface="+mn-ea"/>
              </a:rPr>
              <a:t>。若指定了一个已经存在的窗口名称，那么 </a:t>
            </a:r>
            <a:r>
              <a:rPr lang="en-US" altLang="zh-CN" sz="1800" dirty="0">
                <a:latin typeface="+mn-ea"/>
                <a:cs typeface="宋体" panose="02010600030101010101" pitchFamily="2" charset="-122"/>
                <a:sym typeface="+mn-ea"/>
              </a:rPr>
              <a:t>open() </a:t>
            </a:r>
            <a:r>
              <a:rPr lang="zh-CN" altLang="en-US" sz="1800" dirty="0">
                <a:latin typeface="+mn-ea"/>
                <a:cs typeface="宋体" panose="02010600030101010101" pitchFamily="2" charset="-122"/>
                <a:sym typeface="+mn-ea"/>
              </a:rPr>
              <a:t>方法就不再创建一个新窗口。</a:t>
            </a:r>
            <a:r>
              <a:rPr lang="en-US" altLang="zh-CN" sz="1800" dirty="0">
                <a:latin typeface="+mn-ea"/>
                <a:cs typeface="宋体" panose="02010600030101010101" pitchFamily="2" charset="-122"/>
                <a:sym typeface="+mn-ea"/>
              </a:rPr>
              <a:t>name</a:t>
            </a:r>
            <a:r>
              <a:rPr lang="zh-CN" altLang="en-US" sz="1800" dirty="0">
                <a:latin typeface="+mn-ea"/>
                <a:cs typeface="宋体" panose="02010600030101010101" pitchFamily="2" charset="-122"/>
                <a:sym typeface="+mn-ea"/>
              </a:rPr>
              <a:t>参数取值情况详见下表。</a:t>
            </a:r>
          </a:p>
        </p:txBody>
      </p:sp>
      <p:graphicFrame>
        <p:nvGraphicFramePr>
          <p:cNvPr id="3" name="表格 2"/>
          <p:cNvGraphicFramePr>
            <a:graphicFrameLocks noGrp="1"/>
          </p:cNvGraphicFramePr>
          <p:nvPr/>
        </p:nvGraphicFramePr>
        <p:xfrm>
          <a:off x="2278782" y="2997748"/>
          <a:ext cx="7416824" cy="2448270"/>
        </p:xfrm>
        <a:graphic>
          <a:graphicData uri="http://schemas.openxmlformats.org/drawingml/2006/table">
            <a:tbl>
              <a:tblPr firstRow="1" firstCol="1" bandRow="1"/>
              <a:tblGrid>
                <a:gridCol w="2392753">
                  <a:extLst>
                    <a:ext uri="{9D8B030D-6E8A-4147-A177-3AD203B41FA5}">
                      <a16:colId xmlns:a16="http://schemas.microsoft.com/office/drawing/2014/main" val="20000"/>
                    </a:ext>
                  </a:extLst>
                </a:gridCol>
                <a:gridCol w="5024071">
                  <a:extLst>
                    <a:ext uri="{9D8B030D-6E8A-4147-A177-3AD203B41FA5}">
                      <a16:colId xmlns:a16="http://schemas.microsoft.com/office/drawing/2014/main" val="20001"/>
                    </a:ext>
                  </a:extLst>
                </a:gridCol>
              </a:tblGrid>
              <a:tr h="408045">
                <a:tc>
                  <a:txBody>
                    <a:bodyPr/>
                    <a:lstStyle/>
                    <a:p>
                      <a:pPr algn="ctr">
                        <a:spcAft>
                          <a:spcPts val="0"/>
                        </a:spcAft>
                      </a:pPr>
                      <a:r>
                        <a:rPr lang="en-US" sz="1800" b="1" kern="100" dirty="0">
                          <a:effectLst/>
                        </a:rPr>
                        <a:t>name</a:t>
                      </a:r>
                      <a:r>
                        <a:rPr lang="zh-CN" sz="1800" b="1" kern="100" dirty="0">
                          <a:effectLst/>
                        </a:rPr>
                        <a:t>参数值</a:t>
                      </a:r>
                      <a:endParaRPr lang="zh-CN" sz="1800" b="1" dirty="0">
                        <a:effectLst/>
                        <a:latin typeface="Times New Roman" panose="02020603050405020304"/>
                        <a:ea typeface="Times New Roman" panose="02020603050405020304"/>
                      </a:endParaRPr>
                    </a:p>
                  </a:txBody>
                  <a:tcPr marL="68580" marR="68580" marT="0" marB="0" anchor="ctr">
                    <a:solidFill>
                      <a:schemeClr val="bg2">
                        <a:lumMod val="60000"/>
                        <a:lumOff val="40000"/>
                      </a:schemeClr>
                    </a:solidFill>
                  </a:tcPr>
                </a:tc>
                <a:tc>
                  <a:txBody>
                    <a:bodyPr/>
                    <a:lstStyle/>
                    <a:p>
                      <a:pPr algn="ctr">
                        <a:spcAft>
                          <a:spcPts val="0"/>
                        </a:spcAft>
                      </a:pPr>
                      <a:r>
                        <a:rPr lang="zh-CN" sz="1800" b="1" kern="100" dirty="0">
                          <a:effectLst/>
                        </a:rPr>
                        <a:t>说明</a:t>
                      </a:r>
                      <a:endParaRPr lang="zh-CN" sz="1800" b="1" dirty="0">
                        <a:effectLst/>
                        <a:latin typeface="Times New Roman" panose="02020603050405020304"/>
                        <a:ea typeface="Times New Roman" panose="02020603050405020304"/>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0000"/>
                  </a:ext>
                </a:extLst>
              </a:tr>
              <a:tr h="408045">
                <a:tc>
                  <a:txBody>
                    <a:bodyPr/>
                    <a:lstStyle/>
                    <a:p>
                      <a:pPr marL="21590" algn="ctr">
                        <a:spcAft>
                          <a:spcPts val="0"/>
                        </a:spcAft>
                      </a:pPr>
                      <a:r>
                        <a:rPr lang="en-US" sz="1800" kern="100" dirty="0">
                          <a:effectLst/>
                        </a:rPr>
                        <a:t>_blank</a:t>
                      </a:r>
                      <a:endParaRPr lang="zh-CN" sz="1800" dirty="0">
                        <a:effectLst/>
                        <a:latin typeface="Times New Roman" panose="02020603050405020304"/>
                        <a:ea typeface="Times New Roman" panose="02020603050405020304"/>
                      </a:endParaRPr>
                    </a:p>
                  </a:txBody>
                  <a:tcPr marL="68580" marR="68580" marT="0" marB="0" anchor="ctr"/>
                </a:tc>
                <a:tc>
                  <a:txBody>
                    <a:bodyPr/>
                    <a:lstStyle/>
                    <a:p>
                      <a:pPr marL="109855">
                        <a:spcAft>
                          <a:spcPts val="0"/>
                        </a:spcAft>
                      </a:pPr>
                      <a:r>
                        <a:rPr lang="en-US" sz="1800" kern="100" dirty="0">
                          <a:effectLst/>
                        </a:rPr>
                        <a:t>URL</a:t>
                      </a:r>
                      <a:r>
                        <a:rPr lang="zh-CN" sz="1800" kern="100" dirty="0">
                          <a:effectLst/>
                        </a:rPr>
                        <a:t>加载到一个新的窗口，也是</a:t>
                      </a:r>
                      <a:r>
                        <a:rPr lang="zh-CN" sz="1800" kern="100" dirty="0">
                          <a:solidFill>
                            <a:srgbClr val="FF0000"/>
                          </a:solidFill>
                          <a:effectLst/>
                        </a:rPr>
                        <a:t>默认值</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nchor="ctr"/>
                </a:tc>
                <a:extLst>
                  <a:ext uri="{0D108BD9-81ED-4DB2-BD59-A6C34878D82A}">
                    <a16:rowId xmlns:a16="http://schemas.microsoft.com/office/drawing/2014/main" val="10001"/>
                  </a:ext>
                </a:extLst>
              </a:tr>
              <a:tr h="408045">
                <a:tc>
                  <a:txBody>
                    <a:bodyPr/>
                    <a:lstStyle/>
                    <a:p>
                      <a:pPr marL="21590" algn="ctr">
                        <a:spcAft>
                          <a:spcPts val="0"/>
                        </a:spcAft>
                      </a:pPr>
                      <a:r>
                        <a:rPr lang="en-US" sz="1800" kern="100" dirty="0">
                          <a:effectLst/>
                        </a:rPr>
                        <a:t>_parent</a:t>
                      </a:r>
                      <a:endParaRPr lang="zh-CN" sz="1800" dirty="0">
                        <a:effectLst/>
                        <a:latin typeface="Times New Roman" panose="02020603050405020304"/>
                        <a:ea typeface="Times New Roman" panose="02020603050405020304"/>
                      </a:endParaRPr>
                    </a:p>
                  </a:txBody>
                  <a:tcPr marL="68580" marR="68580" marT="0" marB="0" anchor="ctr"/>
                </a:tc>
                <a:tc>
                  <a:txBody>
                    <a:bodyPr/>
                    <a:lstStyle/>
                    <a:p>
                      <a:pPr marL="109855">
                        <a:spcAft>
                          <a:spcPts val="0"/>
                        </a:spcAft>
                      </a:pPr>
                      <a:r>
                        <a:rPr lang="en-US" sz="1800" kern="100" dirty="0">
                          <a:effectLst/>
                        </a:rPr>
                        <a:t>URL</a:t>
                      </a:r>
                      <a:r>
                        <a:rPr lang="zh-CN" sz="1800" kern="100" dirty="0">
                          <a:effectLst/>
                        </a:rPr>
                        <a:t>加载到父框架。</a:t>
                      </a:r>
                      <a:endParaRPr lang="zh-CN" sz="1800" dirty="0">
                        <a:effectLst/>
                        <a:latin typeface="Times New Roman" panose="02020603050405020304"/>
                        <a:ea typeface="Times New Roman" panose="02020603050405020304"/>
                      </a:endParaRPr>
                    </a:p>
                  </a:txBody>
                  <a:tcPr marL="68580" marR="68580" marT="0" marB="0" anchor="ctr"/>
                </a:tc>
                <a:extLst>
                  <a:ext uri="{0D108BD9-81ED-4DB2-BD59-A6C34878D82A}">
                    <a16:rowId xmlns:a16="http://schemas.microsoft.com/office/drawing/2014/main" val="10002"/>
                  </a:ext>
                </a:extLst>
              </a:tr>
              <a:tr h="408045">
                <a:tc>
                  <a:txBody>
                    <a:bodyPr/>
                    <a:lstStyle/>
                    <a:p>
                      <a:pPr marL="21590" algn="ctr">
                        <a:spcAft>
                          <a:spcPts val="0"/>
                        </a:spcAft>
                      </a:pPr>
                      <a:r>
                        <a:rPr lang="en-US" sz="1800" kern="100">
                          <a:effectLst/>
                        </a:rPr>
                        <a:t>_self</a:t>
                      </a:r>
                      <a:endParaRPr lang="zh-CN" sz="1800">
                        <a:effectLst/>
                        <a:latin typeface="Times New Roman" panose="02020603050405020304"/>
                        <a:ea typeface="Times New Roman" panose="02020603050405020304"/>
                      </a:endParaRPr>
                    </a:p>
                  </a:txBody>
                  <a:tcPr marL="68580" marR="68580" marT="0" marB="0" anchor="ctr"/>
                </a:tc>
                <a:tc>
                  <a:txBody>
                    <a:bodyPr/>
                    <a:lstStyle/>
                    <a:p>
                      <a:pPr marL="109855">
                        <a:spcAft>
                          <a:spcPts val="0"/>
                        </a:spcAft>
                      </a:pPr>
                      <a:r>
                        <a:rPr lang="en-US" sz="1800" kern="100" dirty="0">
                          <a:effectLst/>
                        </a:rPr>
                        <a:t>URL</a:t>
                      </a:r>
                      <a:r>
                        <a:rPr lang="zh-CN" sz="1800" kern="100" dirty="0">
                          <a:effectLst/>
                        </a:rPr>
                        <a:t>替换当前页面。</a:t>
                      </a:r>
                      <a:endParaRPr lang="zh-CN" sz="1800" dirty="0">
                        <a:effectLst/>
                        <a:latin typeface="Times New Roman" panose="02020603050405020304"/>
                        <a:ea typeface="Times New Roman" panose="02020603050405020304"/>
                      </a:endParaRPr>
                    </a:p>
                  </a:txBody>
                  <a:tcPr marL="68580" marR="68580" marT="0" marB="0" anchor="ctr"/>
                </a:tc>
                <a:extLst>
                  <a:ext uri="{0D108BD9-81ED-4DB2-BD59-A6C34878D82A}">
                    <a16:rowId xmlns:a16="http://schemas.microsoft.com/office/drawing/2014/main" val="10003"/>
                  </a:ext>
                </a:extLst>
              </a:tr>
              <a:tr h="408045">
                <a:tc>
                  <a:txBody>
                    <a:bodyPr/>
                    <a:lstStyle/>
                    <a:p>
                      <a:pPr marL="21590" algn="ctr">
                        <a:spcAft>
                          <a:spcPts val="0"/>
                        </a:spcAft>
                      </a:pPr>
                      <a:r>
                        <a:rPr lang="en-US" sz="1800" kern="100" dirty="0">
                          <a:effectLst/>
                        </a:rPr>
                        <a:t>_top</a:t>
                      </a:r>
                      <a:endParaRPr lang="zh-CN" sz="1800" dirty="0">
                        <a:effectLst/>
                        <a:latin typeface="Times New Roman" panose="02020603050405020304"/>
                        <a:ea typeface="Times New Roman" panose="02020603050405020304"/>
                      </a:endParaRPr>
                    </a:p>
                  </a:txBody>
                  <a:tcPr marL="68580" marR="68580" marT="0" marB="0" anchor="ctr"/>
                </a:tc>
                <a:tc>
                  <a:txBody>
                    <a:bodyPr/>
                    <a:lstStyle/>
                    <a:p>
                      <a:pPr marL="109855">
                        <a:spcAft>
                          <a:spcPts val="0"/>
                        </a:spcAft>
                      </a:pPr>
                      <a:r>
                        <a:rPr lang="en-US" sz="1800" kern="100" dirty="0">
                          <a:effectLst/>
                        </a:rPr>
                        <a:t>URL</a:t>
                      </a:r>
                      <a:r>
                        <a:rPr lang="zh-CN" sz="1800" kern="100" dirty="0">
                          <a:effectLst/>
                        </a:rPr>
                        <a:t>替换任何可加载的框架集。</a:t>
                      </a:r>
                      <a:endParaRPr lang="zh-CN" sz="1800" dirty="0">
                        <a:effectLst/>
                        <a:latin typeface="Times New Roman" panose="02020603050405020304"/>
                        <a:ea typeface="Times New Roman" panose="02020603050405020304"/>
                      </a:endParaRPr>
                    </a:p>
                  </a:txBody>
                  <a:tcPr marL="68580" marR="68580" marT="0" marB="0" anchor="ctr"/>
                </a:tc>
                <a:extLst>
                  <a:ext uri="{0D108BD9-81ED-4DB2-BD59-A6C34878D82A}">
                    <a16:rowId xmlns:a16="http://schemas.microsoft.com/office/drawing/2014/main" val="10004"/>
                  </a:ext>
                </a:extLst>
              </a:tr>
              <a:tr h="408045">
                <a:tc>
                  <a:txBody>
                    <a:bodyPr/>
                    <a:lstStyle/>
                    <a:p>
                      <a:pPr marL="21590" algn="ctr">
                        <a:spcAft>
                          <a:spcPts val="0"/>
                        </a:spcAft>
                      </a:pPr>
                      <a:r>
                        <a:rPr lang="en-US" sz="1800" kern="100">
                          <a:effectLst/>
                        </a:rPr>
                        <a:t>name</a:t>
                      </a:r>
                      <a:endParaRPr lang="zh-CN" sz="1800">
                        <a:effectLst/>
                        <a:latin typeface="Times New Roman" panose="02020603050405020304"/>
                        <a:ea typeface="Times New Roman" panose="02020603050405020304"/>
                      </a:endParaRPr>
                    </a:p>
                  </a:txBody>
                  <a:tcPr marL="68580" marR="68580" marT="0" marB="0" anchor="ctr"/>
                </a:tc>
                <a:tc>
                  <a:txBody>
                    <a:bodyPr/>
                    <a:lstStyle/>
                    <a:p>
                      <a:pPr marL="109855">
                        <a:spcAft>
                          <a:spcPts val="0"/>
                        </a:spcAft>
                      </a:pPr>
                      <a:r>
                        <a:rPr lang="zh-CN" sz="1800" kern="100" dirty="0">
                          <a:effectLst/>
                        </a:rPr>
                        <a:t>窗口名称。</a:t>
                      </a:r>
                      <a:endParaRPr lang="zh-CN" sz="1800" dirty="0">
                        <a:effectLst/>
                        <a:latin typeface="Times New Roman" panose="02020603050405020304"/>
                        <a:ea typeface="Times New Roman" panose="02020603050405020304"/>
                      </a:endParaRPr>
                    </a:p>
                  </a:txBody>
                  <a:tcPr marL="68580" marR="68580" marT="0" marB="0" anchor="ctr"/>
                </a:tc>
                <a:extLst>
                  <a:ext uri="{0D108BD9-81ED-4DB2-BD59-A6C34878D82A}">
                    <a16:rowId xmlns:a16="http://schemas.microsoft.com/office/drawing/2014/main" val="10005"/>
                  </a:ext>
                </a:extLst>
              </a:tr>
            </a:tbl>
          </a:graphicData>
        </a:graphic>
      </p:graphicFrame>
      <p:grpSp>
        <p:nvGrpSpPr>
          <p:cNvPr id="19" name="组合 18"/>
          <p:cNvGrpSpPr/>
          <p:nvPr/>
        </p:nvGrpSpPr>
        <p:grpSpPr>
          <a:xfrm>
            <a:off x="9767614" y="3501802"/>
            <a:ext cx="720080" cy="1728192"/>
            <a:chOff x="8622450" y="1700643"/>
            <a:chExt cx="521550" cy="1154968"/>
          </a:xfrm>
        </p:grpSpPr>
        <p:sp>
          <p:nvSpPr>
            <p:cNvPr id="20" name="TextBox 19"/>
            <p:cNvSpPr txBox="1"/>
            <p:nvPr/>
          </p:nvSpPr>
          <p:spPr>
            <a:xfrm>
              <a:off x="8831911" y="1804856"/>
              <a:ext cx="312089" cy="1050755"/>
            </a:xfrm>
            <a:prstGeom prst="rect">
              <a:avLst/>
            </a:prstGeom>
            <a:noFill/>
          </p:spPr>
          <p:txBody>
            <a:bodyPr vert="eaVert" wrap="square" rtlCol="0">
              <a:spAutoFit/>
            </a:bodyPr>
            <a:lstStyle/>
            <a:p>
              <a:r>
                <a:rPr lang="en-US" altLang="zh-CN" sz="1600" b="1" dirty="0">
                  <a:solidFill>
                    <a:srgbClr val="FF0000"/>
                  </a:solidFill>
                  <a:latin typeface="+mj-ea"/>
                  <a:ea typeface="+mj-ea"/>
                  <a:cs typeface="Arial Unicode MS" panose="020B0604020202020204" charset="-122"/>
                </a:rPr>
                <a:t>target</a:t>
              </a:r>
              <a:r>
                <a:rPr lang="zh-CN" altLang="en-US" sz="1600" b="1" dirty="0">
                  <a:solidFill>
                    <a:srgbClr val="FF0000"/>
                  </a:solidFill>
                  <a:latin typeface="+mj-ea"/>
                  <a:ea typeface="+mj-ea"/>
                  <a:cs typeface="Arial Unicode MS" panose="020B0604020202020204" charset="-122"/>
                </a:rPr>
                <a:t>属性</a:t>
              </a:r>
            </a:p>
          </p:txBody>
        </p:sp>
        <p:sp>
          <p:nvSpPr>
            <p:cNvPr id="21" name="右大括号 20"/>
            <p:cNvSpPr/>
            <p:nvPr/>
          </p:nvSpPr>
          <p:spPr>
            <a:xfrm>
              <a:off x="8622450" y="1700643"/>
              <a:ext cx="135015" cy="974603"/>
            </a:xfrm>
            <a:prstGeom prst="rightBrace">
              <a:avLst/>
            </a:prstGeom>
            <a:ln>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sp>
        <p:nvSpPr>
          <p:cNvPr id="4" name="TextBox 3"/>
          <p:cNvSpPr txBox="1"/>
          <p:nvPr/>
        </p:nvSpPr>
        <p:spPr>
          <a:xfrm>
            <a:off x="9769548" y="5060717"/>
            <a:ext cx="1005403" cy="338554"/>
          </a:xfrm>
          <a:prstGeom prst="rect">
            <a:avLst/>
          </a:prstGeom>
          <a:noFill/>
        </p:spPr>
        <p:txBody>
          <a:bodyPr wrap="none" rtlCol="0">
            <a:spAutoFit/>
          </a:bodyPr>
          <a:lstStyle/>
          <a:p>
            <a:r>
              <a:rPr lang="zh-CN" altLang="en-US" sz="1600" b="1" dirty="0">
                <a:solidFill>
                  <a:srgbClr val="FF0000"/>
                </a:solidFill>
                <a:latin typeface="+mj-ea"/>
                <a:ea typeface="+mj-ea"/>
                <a:cs typeface="Arial Unicode MS" panose="020B0604020202020204" charset="-122"/>
              </a:rPr>
              <a:t>窗口名称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18" grpId="0"/>
      <p:bldP spid="18" grpId="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490006"/>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1</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）open()—</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打开窗口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sp>
        <p:nvSpPr>
          <p:cNvPr id="18" name="文本框 3"/>
          <p:cNvSpPr txBox="1"/>
          <p:nvPr/>
        </p:nvSpPr>
        <p:spPr>
          <a:xfrm>
            <a:off x="754460" y="1557586"/>
            <a:ext cx="11029378" cy="990015"/>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微软雅黑" panose="020B0503020204020204" pitchFamily="34" charset="-122"/>
                <a:ea typeface="微软雅黑" panose="020B0503020204020204" pitchFamily="34" charset="-122"/>
                <a:sym typeface="+mn-ea"/>
              </a:rPr>
              <a:t>参数</a:t>
            </a:r>
            <a:r>
              <a:rPr lang="en-US" altLang="zh-CN" sz="1800" b="1" u="sng" dirty="0">
                <a:solidFill>
                  <a:schemeClr val="accent1"/>
                </a:solidFill>
                <a:latin typeface="微软雅黑" panose="020B0503020204020204" pitchFamily="34" charset="-122"/>
                <a:ea typeface="微软雅黑" panose="020B0503020204020204" pitchFamily="34" charset="-122"/>
                <a:sym typeface="+mn-ea"/>
              </a:rPr>
              <a:t>features</a:t>
            </a:r>
            <a:r>
              <a:rPr lang="en-US" altLang="zh-CN" sz="1800" dirty="0">
                <a:latin typeface="+mn-ea"/>
                <a:cs typeface="宋体" panose="02010600030101010101" pitchFamily="2" charset="-122"/>
                <a:sym typeface="+mn-ea"/>
              </a:rPr>
              <a:t>: </a:t>
            </a:r>
            <a:r>
              <a:rPr lang="zh-CN" altLang="en-US" sz="1800" dirty="0">
                <a:latin typeface="+mn-ea"/>
                <a:cs typeface="宋体" panose="02010600030101010101" pitchFamily="2" charset="-122"/>
                <a:sym typeface="+mn-ea"/>
              </a:rPr>
              <a:t>可选，用于设置新窗口的特征（如大小、位置、滚动条等），多个特征之间使用</a:t>
            </a:r>
            <a:r>
              <a:rPr lang="zh-CN" altLang="en-US" sz="1800" dirty="0">
                <a:solidFill>
                  <a:srgbClr val="FF0000"/>
                </a:solidFill>
                <a:latin typeface="+mn-ea"/>
                <a:cs typeface="宋体" panose="02010600030101010101" pitchFamily="2" charset="-122"/>
                <a:sym typeface="+mn-ea"/>
              </a:rPr>
              <a:t>逗号</a:t>
            </a:r>
            <a:r>
              <a:rPr lang="zh-CN" altLang="en-US" sz="1800" dirty="0">
                <a:latin typeface="+mn-ea"/>
                <a:cs typeface="宋体" panose="02010600030101010101" pitchFamily="2" charset="-122"/>
                <a:sym typeface="+mn-ea"/>
              </a:rPr>
              <a:t>分隔。</a:t>
            </a:r>
            <a:r>
              <a:rPr lang="en-US" altLang="zh-CN" sz="1800" dirty="0">
                <a:latin typeface="+mn-ea"/>
                <a:cs typeface="宋体" panose="02010600030101010101" pitchFamily="2" charset="-122"/>
                <a:sym typeface="+mn-ea"/>
              </a:rPr>
              <a:t>features</a:t>
            </a:r>
            <a:r>
              <a:rPr lang="zh-CN" altLang="en-US" sz="1800" dirty="0">
                <a:latin typeface="+mn-ea"/>
                <a:cs typeface="宋体" panose="02010600030101010101" pitchFamily="2" charset="-122"/>
                <a:sym typeface="+mn-ea"/>
              </a:rPr>
              <a:t>参数各项取值情况详见下表。</a:t>
            </a:r>
          </a:p>
        </p:txBody>
      </p:sp>
      <p:graphicFrame>
        <p:nvGraphicFramePr>
          <p:cNvPr id="2" name="表格 1"/>
          <p:cNvGraphicFramePr>
            <a:graphicFrameLocks noGrp="1"/>
          </p:cNvGraphicFramePr>
          <p:nvPr/>
        </p:nvGraphicFramePr>
        <p:xfrm>
          <a:off x="1774725" y="2579562"/>
          <a:ext cx="8064897" cy="3514527"/>
        </p:xfrm>
        <a:graphic>
          <a:graphicData uri="http://schemas.openxmlformats.org/drawingml/2006/table">
            <a:tbl>
              <a:tblPr firstRow="1" firstCol="1" bandRow="1"/>
              <a:tblGrid>
                <a:gridCol w="1264494">
                  <a:extLst>
                    <a:ext uri="{9D8B030D-6E8A-4147-A177-3AD203B41FA5}">
                      <a16:colId xmlns:a16="http://schemas.microsoft.com/office/drawing/2014/main" val="20000"/>
                    </a:ext>
                  </a:extLst>
                </a:gridCol>
                <a:gridCol w="1812083">
                  <a:extLst>
                    <a:ext uri="{9D8B030D-6E8A-4147-A177-3AD203B41FA5}">
                      <a16:colId xmlns:a16="http://schemas.microsoft.com/office/drawing/2014/main" val="20001"/>
                    </a:ext>
                  </a:extLst>
                </a:gridCol>
                <a:gridCol w="4988320">
                  <a:extLst>
                    <a:ext uri="{9D8B030D-6E8A-4147-A177-3AD203B41FA5}">
                      <a16:colId xmlns:a16="http://schemas.microsoft.com/office/drawing/2014/main" val="20002"/>
                    </a:ext>
                  </a:extLst>
                </a:gridCol>
              </a:tblGrid>
              <a:tr h="328997">
                <a:tc>
                  <a:txBody>
                    <a:bodyPr/>
                    <a:lstStyle/>
                    <a:p>
                      <a:pPr marL="0" algn="ctr" defTabSz="1219200" rtl="0" eaLnBrk="1" latinLnBrk="0" hangingPunct="1">
                        <a:spcAft>
                          <a:spcPts val="0"/>
                        </a:spcAft>
                      </a:pPr>
                      <a:r>
                        <a:rPr lang="en-US" sz="1800" b="1" kern="100" dirty="0">
                          <a:solidFill>
                            <a:schemeClr val="tx1"/>
                          </a:solidFill>
                          <a:effectLst/>
                          <a:latin typeface="+mn-lt"/>
                          <a:ea typeface="+mn-ea"/>
                          <a:cs typeface="+mn-cs"/>
                        </a:rPr>
                        <a:t>features</a:t>
                      </a:r>
                      <a:endParaRPr lang="zh-CN" sz="1800" b="1" kern="100" dirty="0">
                        <a:solidFill>
                          <a:schemeClr val="tx1"/>
                        </a:solidFill>
                        <a:effectLst/>
                        <a:latin typeface="+mn-lt"/>
                        <a:ea typeface="+mn-ea"/>
                        <a:cs typeface="+mn-cs"/>
                      </a:endParaRPr>
                    </a:p>
                  </a:txBody>
                  <a:tcPr marL="68580" marR="68580" marT="0" marB="0">
                    <a:solidFill>
                      <a:schemeClr val="bg2">
                        <a:lumMod val="60000"/>
                        <a:lumOff val="40000"/>
                      </a:schemeClr>
                    </a:solidFill>
                  </a:tcPr>
                </a:tc>
                <a:tc>
                  <a:txBody>
                    <a:bodyPr/>
                    <a:lstStyle/>
                    <a:p>
                      <a:pPr marL="0" algn="ctr" defTabSz="1219200" rtl="0" eaLnBrk="1" latinLnBrk="0" hangingPunct="1">
                        <a:spcAft>
                          <a:spcPts val="0"/>
                        </a:spcAft>
                      </a:pPr>
                      <a:r>
                        <a:rPr lang="zh-CN" sz="1800" b="1" kern="100" dirty="0">
                          <a:solidFill>
                            <a:schemeClr val="tx1"/>
                          </a:solidFill>
                          <a:effectLst/>
                          <a:latin typeface="+mn-lt"/>
                          <a:ea typeface="+mn-ea"/>
                          <a:cs typeface="+mn-cs"/>
                        </a:rPr>
                        <a:t>值</a:t>
                      </a:r>
                    </a:p>
                  </a:txBody>
                  <a:tcPr marL="68580" marR="68580" marT="0" marB="0">
                    <a:solidFill>
                      <a:schemeClr val="bg2">
                        <a:lumMod val="60000"/>
                        <a:lumOff val="40000"/>
                      </a:schemeClr>
                    </a:solidFill>
                  </a:tcPr>
                </a:tc>
                <a:tc>
                  <a:txBody>
                    <a:bodyPr/>
                    <a:lstStyle/>
                    <a:p>
                      <a:pPr marL="0" algn="ctr" defTabSz="1219200" rtl="0" eaLnBrk="1" latinLnBrk="0" hangingPunct="1">
                        <a:spcAft>
                          <a:spcPts val="0"/>
                        </a:spcAft>
                      </a:pPr>
                      <a:r>
                        <a:rPr lang="zh-CN" sz="1800" b="1" kern="100" dirty="0">
                          <a:solidFill>
                            <a:schemeClr val="tx1"/>
                          </a:solidFill>
                          <a:effectLst/>
                          <a:latin typeface="+mn-lt"/>
                          <a:ea typeface="+mn-ea"/>
                          <a:cs typeface="+mn-cs"/>
                        </a:rPr>
                        <a:t>说明</a:t>
                      </a:r>
                    </a:p>
                  </a:txBody>
                  <a:tcPr marL="68580" marR="68580" marT="0" marB="0">
                    <a:solidFill>
                      <a:schemeClr val="bg2">
                        <a:lumMod val="60000"/>
                        <a:lumOff val="40000"/>
                      </a:schemeClr>
                    </a:solidFill>
                  </a:tcPr>
                </a:tc>
                <a:extLst>
                  <a:ext uri="{0D108BD9-81ED-4DB2-BD59-A6C34878D82A}">
                    <a16:rowId xmlns:a16="http://schemas.microsoft.com/office/drawing/2014/main" val="10000"/>
                  </a:ext>
                </a:extLst>
              </a:tr>
              <a:tr h="318553">
                <a:tc>
                  <a:txBody>
                    <a:bodyPr/>
                    <a:lstStyle/>
                    <a:p>
                      <a:pPr marL="21590" algn="l">
                        <a:spcAft>
                          <a:spcPts val="0"/>
                        </a:spcAft>
                      </a:pPr>
                      <a:r>
                        <a:rPr lang="en-US" sz="1800" kern="100" dirty="0">
                          <a:effectLst/>
                        </a:rPr>
                        <a:t>height</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a:effectLst/>
                        </a:rPr>
                        <a:t>Number</a:t>
                      </a:r>
                      <a:endParaRPr lang="zh-CN" sz="180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窗口的高度，最小值为</a:t>
                      </a:r>
                      <a:r>
                        <a:rPr lang="en-US" sz="1800" kern="100" dirty="0">
                          <a:effectLst/>
                        </a:rPr>
                        <a:t>100</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1"/>
                  </a:ext>
                </a:extLst>
              </a:tr>
              <a:tr h="318553">
                <a:tc>
                  <a:txBody>
                    <a:bodyPr/>
                    <a:lstStyle/>
                    <a:p>
                      <a:pPr marL="21590" algn="l">
                        <a:spcAft>
                          <a:spcPts val="0"/>
                        </a:spcAft>
                      </a:pPr>
                      <a:r>
                        <a:rPr lang="en-US" sz="1800" kern="100" dirty="0">
                          <a:effectLst/>
                        </a:rPr>
                        <a:t>left</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Number</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该窗口的左侧位置。</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2"/>
                  </a:ext>
                </a:extLst>
              </a:tr>
              <a:tr h="318553">
                <a:tc>
                  <a:txBody>
                    <a:bodyPr/>
                    <a:lstStyle/>
                    <a:p>
                      <a:pPr marL="21590" algn="l">
                        <a:spcAft>
                          <a:spcPts val="0"/>
                        </a:spcAft>
                      </a:pPr>
                      <a:r>
                        <a:rPr lang="en-US" sz="1800" kern="100" dirty="0">
                          <a:effectLst/>
                        </a:rPr>
                        <a:t>location</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是否显示地址字段，默认值是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3"/>
                  </a:ext>
                </a:extLst>
              </a:tr>
              <a:tr h="318553">
                <a:tc>
                  <a:txBody>
                    <a:bodyPr/>
                    <a:lstStyle/>
                    <a:p>
                      <a:pPr marL="21590" algn="l">
                        <a:spcAft>
                          <a:spcPts val="0"/>
                        </a:spcAft>
                      </a:pPr>
                      <a:r>
                        <a:rPr lang="en-US" sz="1800" kern="100" dirty="0">
                          <a:effectLst/>
                        </a:rPr>
                        <a:t>menubar</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是否显示菜单栏，默认值是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4"/>
                  </a:ext>
                </a:extLst>
              </a:tr>
              <a:tr h="318553">
                <a:tc>
                  <a:txBody>
                    <a:bodyPr/>
                    <a:lstStyle/>
                    <a:p>
                      <a:pPr marL="21590" algn="l">
                        <a:spcAft>
                          <a:spcPts val="0"/>
                        </a:spcAft>
                      </a:pPr>
                      <a:r>
                        <a:rPr lang="en-US" sz="1800" kern="100" dirty="0">
                          <a:effectLst/>
                        </a:rPr>
                        <a:t>resizable</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是否可调整窗口大小，默认值是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5"/>
                  </a:ext>
                </a:extLst>
              </a:tr>
              <a:tr h="318553">
                <a:tc>
                  <a:txBody>
                    <a:bodyPr/>
                    <a:lstStyle/>
                    <a:p>
                      <a:pPr marL="21590" algn="l">
                        <a:spcAft>
                          <a:spcPts val="0"/>
                        </a:spcAft>
                      </a:pPr>
                      <a:r>
                        <a:rPr lang="en-US" sz="1800" kern="100">
                          <a:effectLst/>
                        </a:rPr>
                        <a:t>scrollbars</a:t>
                      </a:r>
                      <a:endParaRPr lang="zh-CN" sz="180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是否显示滚动条，默认值是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6"/>
                  </a:ext>
                </a:extLst>
              </a:tr>
              <a:tr h="318553">
                <a:tc>
                  <a:txBody>
                    <a:bodyPr/>
                    <a:lstStyle/>
                    <a:p>
                      <a:pPr marL="21590" algn="l">
                        <a:spcAft>
                          <a:spcPts val="0"/>
                        </a:spcAft>
                      </a:pPr>
                      <a:r>
                        <a:rPr lang="en-US" sz="1800" kern="100">
                          <a:effectLst/>
                        </a:rPr>
                        <a:t>status</a:t>
                      </a:r>
                      <a:endParaRPr lang="zh-CN" sz="180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是否要添加一个状态栏，默认值是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7"/>
                  </a:ext>
                </a:extLst>
              </a:tr>
              <a:tr h="318553">
                <a:tc>
                  <a:txBody>
                    <a:bodyPr/>
                    <a:lstStyle/>
                    <a:p>
                      <a:pPr marL="21590" algn="l">
                        <a:spcAft>
                          <a:spcPts val="0"/>
                        </a:spcAft>
                      </a:pPr>
                      <a:r>
                        <a:rPr lang="en-US" sz="1800" kern="100">
                          <a:effectLst/>
                        </a:rPr>
                        <a:t>titlebar</a:t>
                      </a:r>
                      <a:endParaRPr lang="zh-CN" sz="180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是否显示标题栏，默认值是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8"/>
                  </a:ext>
                </a:extLst>
              </a:tr>
              <a:tr h="318553">
                <a:tc>
                  <a:txBody>
                    <a:bodyPr/>
                    <a:lstStyle/>
                    <a:p>
                      <a:pPr marL="21590" algn="l">
                        <a:spcAft>
                          <a:spcPts val="0"/>
                        </a:spcAft>
                      </a:pPr>
                      <a:r>
                        <a:rPr lang="en-US" sz="1800" kern="100">
                          <a:effectLst/>
                        </a:rPr>
                        <a:t>toolbar</a:t>
                      </a:r>
                      <a:endParaRPr lang="zh-CN" sz="180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yes|no|1|0</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是否显示浏览器工具栏，默认值是</a:t>
                      </a:r>
                      <a:r>
                        <a:rPr lang="en-US" sz="1800" kern="100" dirty="0">
                          <a:effectLst/>
                        </a:rPr>
                        <a:t>yes</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9"/>
                  </a:ext>
                </a:extLst>
              </a:tr>
              <a:tr h="318553">
                <a:tc>
                  <a:txBody>
                    <a:bodyPr/>
                    <a:lstStyle/>
                    <a:p>
                      <a:pPr marL="21590" algn="l">
                        <a:spcAft>
                          <a:spcPts val="0"/>
                        </a:spcAft>
                      </a:pPr>
                      <a:r>
                        <a:rPr lang="en-US" sz="1800" kern="100" dirty="0">
                          <a:effectLst/>
                        </a:rPr>
                        <a:t>width</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en-US" sz="1800" kern="100" dirty="0">
                          <a:effectLst/>
                        </a:rPr>
                        <a:t>Number</a:t>
                      </a:r>
                      <a:endParaRPr lang="zh-CN" sz="1800" dirty="0">
                        <a:effectLst/>
                        <a:latin typeface="Times New Roman" panose="02020603050405020304"/>
                        <a:ea typeface="Times New Roman" panose="02020603050405020304"/>
                      </a:endParaRPr>
                    </a:p>
                  </a:txBody>
                  <a:tcPr marL="68580" marR="68580" marT="0" marB="0"/>
                </a:tc>
                <a:tc>
                  <a:txBody>
                    <a:bodyPr/>
                    <a:lstStyle/>
                    <a:p>
                      <a:pPr marL="21590" algn="l">
                        <a:spcAft>
                          <a:spcPts val="0"/>
                        </a:spcAft>
                      </a:pPr>
                      <a:r>
                        <a:rPr lang="zh-CN" sz="1800" kern="100" dirty="0">
                          <a:effectLst/>
                        </a:rPr>
                        <a:t>窗口的宽度，最小值为</a:t>
                      </a:r>
                      <a:r>
                        <a:rPr lang="en-US" sz="1800" kern="100" dirty="0">
                          <a:effectLst/>
                        </a:rPr>
                        <a:t>100</a:t>
                      </a:r>
                      <a:r>
                        <a:rPr lang="zh-CN" sz="1800" kern="100" dirty="0">
                          <a:effectLst/>
                        </a:rPr>
                        <a:t>。</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18" grpId="1"/>
      <p:bldP spid="18"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490006"/>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1</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）open()—</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打开窗口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sp>
        <p:nvSpPr>
          <p:cNvPr id="7" name="矩形 6"/>
          <p:cNvSpPr/>
          <p:nvPr/>
        </p:nvSpPr>
        <p:spPr>
          <a:xfrm>
            <a:off x="1046849" y="1845618"/>
            <a:ext cx="10537733" cy="2336537"/>
          </a:xfrm>
          <a:prstGeom prst="rect">
            <a:avLst/>
          </a:prstGeom>
        </p:spPr>
        <p:txBody>
          <a:bodyPr wrap="square">
            <a:spAutoFit/>
          </a:bodyPr>
          <a:lstStyle/>
          <a:p>
            <a:pPr lvl="0" eaLnBrk="0" hangingPunct="0">
              <a:lnSpc>
                <a:spcPts val="3500"/>
              </a:lnSpc>
              <a:buFont typeface="Wingdings" panose="05000000000000000000" charset="0"/>
              <a:tabLst>
                <a:tab pos="457200" algn="l"/>
              </a:tabLst>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例如：打开</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http://www.baidu.com</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网站，窗口大小为</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300px * 200px</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，无菜单栏，无工具栏，无状态栏，有滚动条，对应的代码如下：</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eaLnBrk="0" hangingPunct="0">
              <a:lnSpc>
                <a:spcPts val="3500"/>
              </a:lnSpc>
              <a:buFont typeface="Wingdings" panose="05000000000000000000" charset="0"/>
              <a:tabLst>
                <a:tab pos="457200" algn="l"/>
              </a:tabLst>
              <a:defRPr/>
            </a:pPr>
            <a:r>
              <a:rPr lang="en-US" altLang="zh-CN" sz="1800" i="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Window.open('http://www.baidu.com','_blank','width=300,height=200,menubar=no,toolbar=no, status=no,scrollbars=yes')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42" presetClass="entr" presetSubtype="0" fill="hold" grpId="2"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1000"/>
                                        <p:tgtEl>
                                          <p:spTgt spid="7">
                                            <p:txEl>
                                              <p:pRg st="0" end="0"/>
                                            </p:txEl>
                                          </p:spTgt>
                                        </p:tgtEl>
                                      </p:cBhvr>
                                    </p:animEffect>
                                    <p:anim calcmode="lin" valueType="num">
                                      <p:cBhvr>
                                        <p:cTn id="1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2"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7" grpId="1"/>
      <p:bldP spid="7" grpId="2"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490006"/>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1</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）open()—</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打开窗口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sp>
        <p:nvSpPr>
          <p:cNvPr id="18" name="文本框 3"/>
          <p:cNvSpPr txBox="1"/>
          <p:nvPr/>
        </p:nvSpPr>
        <p:spPr>
          <a:xfrm>
            <a:off x="754460" y="1773610"/>
            <a:ext cx="11029378" cy="990015"/>
          </a:xfrm>
          <a:prstGeom prst="rect">
            <a:avLst/>
          </a:prstGeom>
          <a:noFill/>
          <a:ln w="9525">
            <a:noFill/>
          </a:ln>
        </p:spPr>
        <p:txBody>
          <a:bodyPr wrap="square">
            <a:spAutoFit/>
          </a:bodyPr>
          <a:lstStyle/>
          <a:p>
            <a:pPr marL="285750" lvl="0" indent="-285750">
              <a:lnSpc>
                <a:spcPts val="3500"/>
              </a:lnSpc>
              <a:buFont typeface="Wingdings" panose="05000000000000000000" pitchFamily="2" charset="2"/>
              <a:buChar char="p"/>
            </a:pPr>
            <a:r>
              <a:rPr lang="zh-CN" altLang="en-US" sz="1800" b="1" u="sng" dirty="0">
                <a:solidFill>
                  <a:schemeClr val="accent1"/>
                </a:solidFill>
                <a:latin typeface="微软雅黑" panose="020B0503020204020204" pitchFamily="34" charset="-122"/>
                <a:ea typeface="微软雅黑" panose="020B0503020204020204" pitchFamily="34" charset="-122"/>
                <a:sym typeface="+mn-ea"/>
              </a:rPr>
              <a:t>参数</a:t>
            </a:r>
            <a:r>
              <a:rPr lang="en-US" altLang="zh-CN" sz="1800" b="1" u="sng" dirty="0">
                <a:solidFill>
                  <a:schemeClr val="accent1"/>
                </a:solidFill>
                <a:latin typeface="微软雅黑" panose="020B0503020204020204" pitchFamily="34" charset="-122"/>
                <a:ea typeface="微软雅黑" panose="020B0503020204020204" pitchFamily="34" charset="-122"/>
                <a:sym typeface="+mn-ea"/>
              </a:rPr>
              <a:t>replace</a:t>
            </a:r>
            <a:r>
              <a:rPr lang="en-US" altLang="zh-CN" sz="1800" dirty="0">
                <a:latin typeface="+mn-ea"/>
                <a:cs typeface="宋体" panose="02010600030101010101" pitchFamily="2" charset="-122"/>
                <a:sym typeface="+mn-ea"/>
              </a:rPr>
              <a:t>: </a:t>
            </a:r>
            <a:r>
              <a:rPr lang="zh-CN" altLang="en-US" sz="1800" dirty="0">
                <a:latin typeface="+mn-ea"/>
                <a:cs typeface="宋体" panose="02010600030101010101" pitchFamily="2" charset="-122"/>
                <a:sym typeface="+mn-ea"/>
              </a:rPr>
              <a:t>可选，布尔值。规定了装载到窗口的 </a:t>
            </a:r>
            <a:r>
              <a:rPr lang="en-US" altLang="zh-CN" sz="1800" dirty="0">
                <a:latin typeface="+mn-ea"/>
                <a:cs typeface="宋体" panose="02010600030101010101" pitchFamily="2" charset="-122"/>
                <a:sym typeface="+mn-ea"/>
              </a:rPr>
              <a:t>URL</a:t>
            </a:r>
            <a:r>
              <a:rPr lang="zh-CN" altLang="en-US" sz="1800" dirty="0">
                <a:latin typeface="+mn-ea"/>
                <a:cs typeface="宋体" panose="02010600030101010101" pitchFamily="2" charset="-122"/>
                <a:sym typeface="+mn-ea"/>
              </a:rPr>
              <a:t>在窗口的浏览历史中创建一个新条目，还是替换浏览历史中的当前条目。</a:t>
            </a:r>
          </a:p>
        </p:txBody>
      </p:sp>
      <p:sp>
        <p:nvSpPr>
          <p:cNvPr id="7" name="文本框 3"/>
          <p:cNvSpPr txBox="1"/>
          <p:nvPr/>
        </p:nvSpPr>
        <p:spPr>
          <a:xfrm>
            <a:off x="2062758" y="2763625"/>
            <a:ext cx="6480720" cy="1438855"/>
          </a:xfrm>
          <a:prstGeom prst="rect">
            <a:avLst/>
          </a:prstGeom>
          <a:noFill/>
          <a:ln w="9525">
            <a:noFill/>
          </a:ln>
        </p:spPr>
        <p:txBody>
          <a:bodyPr wrap="square">
            <a:spAutoFit/>
          </a:bodyPr>
          <a:lstStyle/>
          <a:p>
            <a:pPr lvl="0">
              <a:lnSpc>
                <a:spcPts val="3500"/>
              </a:lnSpc>
            </a:pPr>
            <a:r>
              <a:rPr lang="zh-CN" altLang="en-US" sz="1800" dirty="0">
                <a:latin typeface="+mn-ea"/>
                <a:cs typeface="宋体" panose="02010600030101010101" pitchFamily="2" charset="-122"/>
                <a:sym typeface="+mn-ea"/>
              </a:rPr>
              <a:t>取值情况：</a:t>
            </a:r>
            <a:endParaRPr lang="en-US" altLang="zh-CN" sz="1800" dirty="0">
              <a:latin typeface="+mn-ea"/>
              <a:cs typeface="宋体" panose="02010600030101010101" pitchFamily="2" charset="-122"/>
              <a:sym typeface="+mn-ea"/>
            </a:endParaRPr>
          </a:p>
          <a:p>
            <a:pPr lvl="0">
              <a:lnSpc>
                <a:spcPts val="3500"/>
              </a:lnSpc>
            </a:pPr>
            <a:r>
              <a:rPr lang="en-US" altLang="zh-CN" sz="1800" dirty="0">
                <a:solidFill>
                  <a:srgbClr val="FF0000"/>
                </a:solidFill>
                <a:latin typeface="+mn-ea"/>
                <a:cs typeface="宋体" panose="02010600030101010101" pitchFamily="2" charset="-122"/>
                <a:sym typeface="+mn-ea"/>
              </a:rPr>
              <a:t>true</a:t>
            </a:r>
            <a:r>
              <a:rPr lang="en-US" altLang="zh-CN" sz="1800" dirty="0">
                <a:latin typeface="+mn-ea"/>
                <a:cs typeface="宋体" panose="02010600030101010101" pitchFamily="2" charset="-122"/>
                <a:sym typeface="+mn-ea"/>
              </a:rPr>
              <a:t> - URL</a:t>
            </a:r>
            <a:r>
              <a:rPr lang="zh-CN" altLang="en-US" sz="1800" dirty="0">
                <a:latin typeface="+mn-ea"/>
                <a:cs typeface="宋体" panose="02010600030101010101" pitchFamily="2" charset="-122"/>
                <a:sym typeface="+mn-ea"/>
              </a:rPr>
              <a:t>替换浏览历史中的当前条目。</a:t>
            </a:r>
          </a:p>
          <a:p>
            <a:pPr lvl="0">
              <a:lnSpc>
                <a:spcPts val="3500"/>
              </a:lnSpc>
            </a:pPr>
            <a:r>
              <a:rPr lang="en-US" altLang="zh-CN" sz="1800" dirty="0">
                <a:solidFill>
                  <a:srgbClr val="FF0000"/>
                </a:solidFill>
                <a:latin typeface="+mn-ea"/>
                <a:cs typeface="宋体" panose="02010600030101010101" pitchFamily="2" charset="-122"/>
                <a:sym typeface="+mn-ea"/>
              </a:rPr>
              <a:t>false</a:t>
            </a:r>
            <a:r>
              <a:rPr lang="en-US" altLang="zh-CN" sz="1800" dirty="0">
                <a:latin typeface="+mn-ea"/>
                <a:cs typeface="宋体" panose="02010600030101010101" pitchFamily="2" charset="-122"/>
                <a:sym typeface="+mn-ea"/>
              </a:rPr>
              <a:t> - URL</a:t>
            </a:r>
            <a:r>
              <a:rPr lang="zh-CN" altLang="en-US" sz="1800" dirty="0">
                <a:latin typeface="+mn-ea"/>
                <a:cs typeface="宋体" panose="02010600030101010101" pitchFamily="2" charset="-122"/>
                <a:sym typeface="+mn-ea"/>
              </a:rPr>
              <a:t>在浏览历史中创建新的条目。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2"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2"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2"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2"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1000"/>
                                        <p:tgtEl>
                                          <p:spTgt spid="7">
                                            <p:txEl>
                                              <p:pRg st="2" end="2"/>
                                            </p:txEl>
                                          </p:spTgt>
                                        </p:tgtEl>
                                      </p:cBhvr>
                                    </p:animEffect>
                                    <p:anim calcmode="lin" valueType="num">
                                      <p:cBhvr>
                                        <p:cTn id="3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4" grpId="2"/>
      <p:bldP spid="18" grpId="0"/>
      <p:bldP spid="18" grpId="1"/>
      <p:bldP spid="7" grpId="1"/>
      <p:bldP spid="7" grpId="2"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sp>
        <p:nvSpPr>
          <p:cNvPr id="9" name="文本框 104"/>
          <p:cNvSpPr txBox="1"/>
          <p:nvPr/>
        </p:nvSpPr>
        <p:spPr>
          <a:xfrm>
            <a:off x="7031310" y="2493690"/>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3.2.5】</a:t>
            </a:r>
            <a:r>
              <a:rPr lang="zh-CN" altLang="en-US" sz="2000" b="1" dirty="0">
                <a:latin typeface="宋体" panose="02010600030101010101" pitchFamily="2" charset="-122"/>
                <a:ea typeface="宋体" panose="02010600030101010101" pitchFamily="2" charset="-122"/>
                <a:cs typeface="宋体" panose="02010600030101010101" pitchFamily="2" charset="-122"/>
              </a:rPr>
              <a:t>打开窗口的不同方式</a:t>
            </a:r>
            <a:endParaRPr lang="zh-CN" altLang="en-US" sz="2000" dirty="0">
              <a:latin typeface="宋体" panose="02010600030101010101" pitchFamily="2" charset="-122"/>
              <a:cs typeface="宋体" panose="02010600030101010101" pitchFamily="2" charset="-122"/>
            </a:endParaRPr>
          </a:p>
        </p:txBody>
      </p:sp>
      <p:pic>
        <p:nvPicPr>
          <p:cNvPr id="2765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590" y="869255"/>
            <a:ext cx="5976664" cy="573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7297" y="4437906"/>
            <a:ext cx="5434013"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
          <p:cNvSpPr txBox="1"/>
          <p:nvPr/>
        </p:nvSpPr>
        <p:spPr>
          <a:xfrm>
            <a:off x="754460" y="981522"/>
            <a:ext cx="11029378" cy="990015"/>
          </a:xfrm>
          <a:prstGeom prst="rect">
            <a:avLst/>
          </a:prstGeom>
          <a:noFill/>
          <a:ln w="9525">
            <a:noFill/>
          </a:ln>
        </p:spPr>
        <p:txBody>
          <a:bodyPr wrap="square">
            <a:spAutoFit/>
          </a:bodyPr>
          <a:lstStyle/>
          <a:p>
            <a:pPr lvl="0">
              <a:lnSpc>
                <a:spcPts val="3500"/>
              </a:lnSpc>
            </a:pPr>
            <a:r>
              <a:rPr lang="en-US" altLang="zh-CN"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rPr>
              <a:t>2</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）close()—</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关闭窗口</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lvl="0" indent="361950">
              <a:lnSpc>
                <a:spcPts val="3500"/>
              </a:lnSpc>
            </a:pPr>
            <a:r>
              <a:rPr lang="en-US" altLang="zh-CN" sz="2000" dirty="0">
                <a:latin typeface="+mn-ea"/>
                <a:cs typeface="宋体" panose="02010600030101010101" pitchFamily="2" charset="-122"/>
                <a:sym typeface="+mn-ea"/>
              </a:rPr>
              <a:t>Window</a:t>
            </a:r>
            <a:r>
              <a:rPr lang="zh-CN" altLang="en-US" sz="2000" dirty="0">
                <a:latin typeface="+mn-ea"/>
                <a:cs typeface="宋体" panose="02010600030101010101" pitchFamily="2" charset="-122"/>
                <a:sym typeface="+mn-ea"/>
              </a:rPr>
              <a:t>对象的</a:t>
            </a:r>
            <a:r>
              <a:rPr lang="en-US" altLang="zh-CN" sz="2000" dirty="0">
                <a:latin typeface="+mn-ea"/>
                <a:cs typeface="宋体" panose="02010600030101010101" pitchFamily="2" charset="-122"/>
                <a:sym typeface="+mn-ea"/>
              </a:rPr>
              <a:t>close () </a:t>
            </a:r>
            <a:r>
              <a:rPr lang="zh-CN" altLang="en-US" sz="2000" dirty="0">
                <a:latin typeface="+mn-ea"/>
                <a:cs typeface="宋体" panose="02010600030101010101" pitchFamily="2" charset="-122"/>
                <a:sym typeface="+mn-ea"/>
              </a:rPr>
              <a:t>方法用于关闭浏览器窗口。</a:t>
            </a:r>
            <a:endParaRPr lang="en-US" altLang="zh-CN" sz="2000" dirty="0">
              <a:latin typeface="+mn-ea"/>
              <a:cs typeface="宋体" panose="02010600030101010101" pitchFamily="2" charset="-122"/>
              <a:sym typeface="+mn-ea"/>
            </a:endParaRPr>
          </a:p>
        </p:txBody>
      </p:sp>
      <p:sp>
        <p:nvSpPr>
          <p:cNvPr id="6" name="标题 5"/>
          <p:cNvSpPr>
            <a:spLocks noGrp="1"/>
          </p:cNvSpPr>
          <p:nvPr>
            <p:ph type="title"/>
          </p:nvPr>
        </p:nvSpPr>
        <p:spPr>
          <a:xfrm>
            <a:off x="1185510" y="260709"/>
            <a:ext cx="7213952" cy="527638"/>
          </a:xfrm>
        </p:spPr>
        <p:txBody>
          <a:bodyPr>
            <a:noAutofit/>
          </a:bodyPr>
          <a:lstStyle/>
          <a:p>
            <a:r>
              <a:rPr lang="en-US" altLang="zh-CN" b="1" dirty="0"/>
              <a:t>4.</a:t>
            </a:r>
            <a:r>
              <a:rPr lang="zh-CN" altLang="en-US" b="1" dirty="0"/>
              <a:t>打开与关闭窗口</a:t>
            </a:r>
          </a:p>
        </p:txBody>
      </p:sp>
      <p:grpSp>
        <p:nvGrpSpPr>
          <p:cNvPr id="10" name="组合 9"/>
          <p:cNvGrpSpPr/>
          <p:nvPr/>
        </p:nvGrpSpPr>
        <p:grpSpPr>
          <a:xfrm>
            <a:off x="1198662" y="2133650"/>
            <a:ext cx="7553209" cy="1959356"/>
            <a:chOff x="856782" y="2664159"/>
            <a:chExt cx="10336049" cy="1959356"/>
          </a:xfrm>
        </p:grpSpPr>
        <p:grpSp>
          <p:nvGrpSpPr>
            <p:cNvPr id="11" name="组合 10"/>
            <p:cNvGrpSpPr/>
            <p:nvPr/>
          </p:nvGrpSpPr>
          <p:grpSpPr>
            <a:xfrm>
              <a:off x="856782" y="2664159"/>
              <a:ext cx="10336049" cy="1959356"/>
              <a:chOff x="856782" y="2664159"/>
              <a:chExt cx="10336049" cy="1959356"/>
            </a:xfrm>
          </p:grpSpPr>
          <p:grpSp>
            <p:nvGrpSpPr>
              <p:cNvPr id="13" name="组合 12"/>
              <p:cNvGrpSpPr/>
              <p:nvPr/>
            </p:nvGrpSpPr>
            <p:grpSpPr>
              <a:xfrm>
                <a:off x="856782" y="2664159"/>
                <a:ext cx="8277193" cy="1944216"/>
                <a:chOff x="856783" y="2905891"/>
                <a:chExt cx="8379772" cy="1944216"/>
              </a:xfrm>
            </p:grpSpPr>
            <p:sp>
              <p:nvSpPr>
                <p:cNvPr id="16" name="矩形 15"/>
                <p:cNvSpPr/>
                <p:nvPr/>
              </p:nvSpPr>
              <p:spPr bwMode="auto">
                <a:xfrm>
                  <a:off x="856783" y="3240163"/>
                  <a:ext cx="8379772" cy="1609944"/>
                </a:xfrm>
                <a:prstGeom prst="rect">
                  <a:avLst/>
                </a:prstGeom>
                <a:noFill/>
                <a:ln w="9525">
                  <a:solidFill>
                    <a:srgbClr val="00B0F0"/>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任意多边形 39"/>
                <p:cNvSpPr/>
                <p:nvPr/>
              </p:nvSpPr>
              <p:spPr bwMode="auto">
                <a:xfrm>
                  <a:off x="1320867" y="2905891"/>
                  <a:ext cx="2371799" cy="554747"/>
                </a:xfrm>
                <a:custGeom>
                  <a:avLst/>
                  <a:gdLst>
                    <a:gd name="T0" fmla="*/ 0 w 4267200"/>
                    <a:gd name="T1" fmla="*/ 45770 h 1210897"/>
                    <a:gd name="T2" fmla="*/ 131585 w 4267200"/>
                    <a:gd name="T3" fmla="*/ 0 h 1210897"/>
                    <a:gd name="T4" fmla="*/ 2650599 w 4267200"/>
                    <a:gd name="T5" fmla="*/ 0 h 1210897"/>
                    <a:gd name="T6" fmla="*/ 2782185 w 4267200"/>
                    <a:gd name="T7" fmla="*/ 45770 h 1210897"/>
                    <a:gd name="T8" fmla="*/ 2782185 w 4267200"/>
                    <a:gd name="T9" fmla="*/ 228846 h 1210897"/>
                    <a:gd name="T10" fmla="*/ 2650599 w 4267200"/>
                    <a:gd name="T11" fmla="*/ 274616 h 1210897"/>
                    <a:gd name="T12" fmla="*/ 131585 w 4267200"/>
                    <a:gd name="T13" fmla="*/ 274616 h 1210897"/>
                    <a:gd name="T14" fmla="*/ 0 w 4267200"/>
                    <a:gd name="T15" fmla="*/ 228846 h 1210897"/>
                    <a:gd name="T16" fmla="*/ 0 w 4267200"/>
                    <a:gd name="T17" fmla="*/ 45770 h 12108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67200" h="1210897">
                      <a:moveTo>
                        <a:pt x="0" y="201820"/>
                      </a:moveTo>
                      <a:cubicBezTo>
                        <a:pt x="0" y="90358"/>
                        <a:pt x="90358" y="0"/>
                        <a:pt x="201820" y="0"/>
                      </a:cubicBezTo>
                      <a:lnTo>
                        <a:pt x="4065380" y="0"/>
                      </a:lnTo>
                      <a:cubicBezTo>
                        <a:pt x="4176842" y="0"/>
                        <a:pt x="4267200" y="90358"/>
                        <a:pt x="4267200" y="201820"/>
                      </a:cubicBezTo>
                      <a:lnTo>
                        <a:pt x="4267200" y="1009077"/>
                      </a:lnTo>
                      <a:cubicBezTo>
                        <a:pt x="4267200" y="1120539"/>
                        <a:pt x="4176842" y="1210897"/>
                        <a:pt x="4065380" y="1210897"/>
                      </a:cubicBezTo>
                      <a:lnTo>
                        <a:pt x="201820" y="1210897"/>
                      </a:lnTo>
                      <a:cubicBezTo>
                        <a:pt x="90358" y="1210897"/>
                        <a:pt x="0" y="1120539"/>
                        <a:pt x="0" y="1009077"/>
                      </a:cubicBezTo>
                      <a:lnTo>
                        <a:pt x="0" y="201820"/>
                      </a:lnTo>
                      <a:close/>
                    </a:path>
                  </a:pathLst>
                </a:custGeom>
                <a:solidFill>
                  <a:srgbClr val="168BBA"/>
                </a:solidFill>
                <a:ln w="38100" cap="flat" cmpd="sng">
                  <a:solidFill>
                    <a:srgbClr val="FFFFFF"/>
                  </a:solidFill>
                  <a:prstDash val="solid"/>
                  <a:round/>
                </a:ln>
                <a:effectLst>
                  <a:outerShdw blurRad="40000" dist="20000" dir="5400000" rotWithShape="0">
                    <a:srgbClr val="000000">
                      <a:alpha val="37999"/>
                    </a:srgbClr>
                  </a:outerShdw>
                </a:effectLst>
              </p:spPr>
              <p:txBody>
                <a:bodyPr lIns="293868" tIns="78815" rIns="293868" bIns="78815" anchor="ctr"/>
                <a:lstStyle/>
                <a:p>
                  <a:endParaRPr lang="zh-CN" altLang="en-US" sz="2400">
                    <a:solidFill>
                      <a:schemeClr val="accent1"/>
                    </a:solidFill>
                  </a:endParaRPr>
                </a:p>
              </p:txBody>
            </p:sp>
          </p:grpSp>
          <p:sp>
            <p:nvSpPr>
              <p:cNvPr id="15" name="矩形 14"/>
              <p:cNvSpPr/>
              <p:nvPr/>
            </p:nvSpPr>
            <p:spPr>
              <a:xfrm>
                <a:off x="1262163" y="3300076"/>
                <a:ext cx="9930668" cy="1323439"/>
              </a:xfrm>
              <a:prstGeom prst="rect">
                <a:avLst/>
              </a:prstGeom>
            </p:spPr>
            <p:txBody>
              <a:bodyPr wrap="square">
                <a:spAutoFit/>
              </a:bodyPr>
              <a:lstStyle/>
              <a:p>
                <a:pPr defTabSz="1219200">
                  <a:lnSpc>
                    <a:spcPts val="3200"/>
                  </a:lnSpc>
                  <a:defRPr/>
                </a:pPr>
                <a:r>
                  <a:rPr lang="en-US" altLang="zh-CN" sz="2000" b="1" kern="0" dirty="0">
                    <a:latin typeface="微软雅黑" panose="020B0503020204020204" pitchFamily="34" charset="-122"/>
                    <a:ea typeface="微软雅黑" panose="020B0503020204020204" pitchFamily="34" charset="-122"/>
                  </a:rPr>
                  <a:t>&lt;</a:t>
                </a:r>
                <a:r>
                  <a:rPr lang="zh-CN" altLang="en-US" sz="2000" b="1" kern="0" dirty="0">
                    <a:latin typeface="微软雅黑" panose="020B0503020204020204" pitchFamily="34" charset="-122"/>
                    <a:ea typeface="微软雅黑" panose="020B0503020204020204" pitchFamily="34" charset="-122"/>
                  </a:rPr>
                  <a:t>窗口对象</a:t>
                </a:r>
                <a:r>
                  <a:rPr lang="en-US" altLang="zh-CN" sz="2000" b="1" kern="0" dirty="0">
                    <a:latin typeface="微软雅黑" panose="020B0503020204020204" pitchFamily="34" charset="-122"/>
                    <a:ea typeface="微软雅黑" panose="020B0503020204020204" pitchFamily="34" charset="-122"/>
                  </a:rPr>
                  <a:t>&gt;.</a:t>
                </a:r>
                <a:r>
                  <a:rPr lang="en-US" altLang="zh-CN" sz="2000" b="1" kern="0" dirty="0">
                    <a:solidFill>
                      <a:srgbClr val="C00000"/>
                    </a:solidFill>
                    <a:latin typeface="微软雅黑" panose="020B0503020204020204" pitchFamily="34" charset="-122"/>
                    <a:ea typeface="微软雅黑" panose="020B0503020204020204" pitchFamily="34" charset="-122"/>
                  </a:rPr>
                  <a:t>close(); </a:t>
                </a:r>
                <a:r>
                  <a:rPr lang="en-US" altLang="zh-CN" sz="1800" dirty="0">
                    <a:latin typeface="+mn-ea"/>
                    <a:cs typeface="宋体" panose="02010600030101010101" pitchFamily="2" charset="-122"/>
                  </a:rPr>
                  <a:t>//</a:t>
                </a:r>
                <a:r>
                  <a:rPr lang="zh-CN" altLang="en-US" sz="1800" dirty="0">
                    <a:latin typeface="+mn-ea"/>
                    <a:cs typeface="宋体" panose="02010600030101010101" pitchFamily="2" charset="-122"/>
                  </a:rPr>
                  <a:t>关闭指定窗口</a:t>
                </a:r>
              </a:p>
              <a:p>
                <a:pPr defTabSz="1219200">
                  <a:lnSpc>
                    <a:spcPts val="3200"/>
                  </a:lnSpc>
                  <a:defRPr/>
                </a:pPr>
                <a:r>
                  <a:rPr lang="en-US" altLang="zh-CN" sz="2000" b="1" kern="0" dirty="0">
                    <a:latin typeface="微软雅黑" panose="020B0503020204020204" pitchFamily="34" charset="-122"/>
                    <a:ea typeface="微软雅黑" panose="020B0503020204020204" pitchFamily="34" charset="-122"/>
                  </a:rPr>
                  <a:t>Window</a:t>
                </a:r>
                <a:r>
                  <a:rPr lang="en-US" altLang="zh-CN" sz="2000" b="1" kern="0" dirty="0">
                    <a:solidFill>
                      <a:srgbClr val="C00000"/>
                    </a:solidFill>
                    <a:latin typeface="微软雅黑" panose="020B0503020204020204" pitchFamily="34" charset="-122"/>
                    <a:ea typeface="微软雅黑" panose="020B0503020204020204" pitchFamily="34" charset="-122"/>
                  </a:rPr>
                  <a:t>.close(); </a:t>
                </a:r>
                <a:r>
                  <a:rPr lang="en-US" altLang="zh-CN" sz="1800" dirty="0">
                    <a:latin typeface="+mn-ea"/>
                    <a:cs typeface="宋体" panose="02010600030101010101" pitchFamily="2" charset="-122"/>
                  </a:rPr>
                  <a:t>//</a:t>
                </a:r>
                <a:r>
                  <a:rPr lang="zh-CN" altLang="en-US" sz="1800" dirty="0">
                    <a:latin typeface="+mn-ea"/>
                    <a:cs typeface="宋体" panose="02010600030101010101" pitchFamily="2" charset="-122"/>
                  </a:rPr>
                  <a:t>关闭本窗口</a:t>
                </a:r>
              </a:p>
              <a:p>
                <a:pPr defTabSz="1219200">
                  <a:lnSpc>
                    <a:spcPts val="3200"/>
                  </a:lnSpc>
                  <a:defRPr/>
                </a:pPr>
                <a:endParaRPr lang="en-US" altLang="zh-CN" sz="2000" b="1" kern="0" dirty="0">
                  <a:solidFill>
                    <a:srgbClr val="C00000"/>
                  </a:solidFill>
                  <a:latin typeface="微软雅黑" panose="020B0503020204020204" pitchFamily="34" charset="-122"/>
                  <a:ea typeface="微软雅黑" panose="020B0503020204020204" pitchFamily="34" charset="-122"/>
                </a:endParaRPr>
              </a:p>
            </p:txBody>
          </p:sp>
        </p:grpSp>
        <p:sp>
          <p:nvSpPr>
            <p:cNvPr id="12" name="矩形 75"/>
            <p:cNvSpPr>
              <a:spLocks noChangeArrowheads="1"/>
            </p:cNvSpPr>
            <p:nvPr/>
          </p:nvSpPr>
          <p:spPr bwMode="auto">
            <a:xfrm>
              <a:off x="1547989" y="2741477"/>
              <a:ext cx="1877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r>
                <a:rPr kumimoji="0" lang="zh-CN" altLang="en-US" sz="2000" dirty="0">
                  <a:solidFill>
                    <a:schemeClr val="bg1"/>
                  </a:solidFill>
                  <a:latin typeface="微软雅黑" panose="020B0503020204020204" pitchFamily="34" charset="-122"/>
                  <a:ea typeface="微软雅黑" panose="020B0503020204020204" pitchFamily="34" charset="-122"/>
                </a:rPr>
                <a:t>语法</a:t>
              </a:r>
            </a:p>
          </p:txBody>
        </p:sp>
      </p:grpSp>
      <p:grpSp>
        <p:nvGrpSpPr>
          <p:cNvPr id="19" name="组合 18"/>
          <p:cNvGrpSpPr/>
          <p:nvPr/>
        </p:nvGrpSpPr>
        <p:grpSpPr>
          <a:xfrm>
            <a:off x="1198662" y="3418421"/>
            <a:ext cx="9865098" cy="2808312"/>
            <a:chOff x="1276535" y="1099644"/>
            <a:chExt cx="8052169" cy="2808312"/>
          </a:xfrm>
        </p:grpSpPr>
        <p:pic>
          <p:nvPicPr>
            <p:cNvPr id="20" name="Picture 8" descr="注意小人"/>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357"/>
            <a:stretch>
              <a:fillRect/>
            </a:stretch>
          </p:blipFill>
          <p:spPr bwMode="auto">
            <a:xfrm>
              <a:off x="6990999" y="1099644"/>
              <a:ext cx="2337705" cy="280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1" name="组合 20"/>
            <p:cNvGrpSpPr/>
            <p:nvPr/>
          </p:nvGrpSpPr>
          <p:grpSpPr bwMode="auto">
            <a:xfrm>
              <a:off x="1276535" y="2281243"/>
              <a:ext cx="5338491" cy="1143424"/>
              <a:chOff x="3914759" y="2667925"/>
              <a:chExt cx="4529676" cy="1197045"/>
            </a:xfrm>
          </p:grpSpPr>
          <p:sp>
            <p:nvSpPr>
              <p:cNvPr id="22" name="圆角矩形标注 21"/>
              <p:cNvSpPr>
                <a:spLocks noChangeArrowheads="1"/>
              </p:cNvSpPr>
              <p:nvPr/>
            </p:nvSpPr>
            <p:spPr bwMode="auto">
              <a:xfrm rot="5400000">
                <a:off x="5516039" y="1066645"/>
                <a:ext cx="1197045" cy="4399605"/>
              </a:xfrm>
              <a:prstGeom prst="wedgeRoundRectCallout">
                <a:avLst>
                  <a:gd name="adj1" fmla="val -15857"/>
                  <a:gd name="adj2" fmla="val -6562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sp>
            <p:nvSpPr>
              <p:cNvPr id="23" name="矩形 2"/>
              <p:cNvSpPr>
                <a:spLocks noChangeArrowheads="1"/>
              </p:cNvSpPr>
              <p:nvPr/>
            </p:nvSpPr>
            <p:spPr bwMode="auto">
              <a:xfrm>
                <a:off x="3923762" y="2808741"/>
                <a:ext cx="4520673" cy="96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atinLnBrk="1">
                  <a:lnSpc>
                    <a:spcPct val="150000"/>
                  </a:lnSpc>
                </a:pPr>
                <a:r>
                  <a:rPr kumimoji="0" lang="zh-CN" altLang="en-US" sz="1800" dirty="0">
                    <a:latin typeface="微软雅黑" panose="020B0503020204020204" pitchFamily="34" charset="-122"/>
                    <a:ea typeface="微软雅黑" panose="020B0503020204020204" pitchFamily="34" charset="-122"/>
                  </a:rPr>
                  <a:t>还可以通过调用 </a:t>
                </a:r>
                <a:r>
                  <a:rPr kumimoji="0" lang="en-US" altLang="zh-CN" sz="1800" dirty="0">
                    <a:latin typeface="微软雅黑" panose="020B0503020204020204" pitchFamily="34" charset="-122"/>
                    <a:ea typeface="微软雅黑" panose="020B0503020204020204" pitchFamily="34" charset="-122"/>
                  </a:rPr>
                  <a:t>self.close() </a:t>
                </a:r>
                <a:r>
                  <a:rPr kumimoji="0" lang="zh-CN" altLang="en-US" sz="1800" dirty="0">
                    <a:latin typeface="微软雅黑" panose="020B0503020204020204" pitchFamily="34" charset="-122"/>
                    <a:ea typeface="微软雅黑" panose="020B0503020204020204" pitchFamily="34" charset="-122"/>
                  </a:rPr>
                  <a:t>或直接</a:t>
                </a:r>
                <a:r>
                  <a:rPr kumimoji="0" lang="en-US" altLang="zh-CN" sz="1800" dirty="0">
                    <a:latin typeface="微软雅黑" panose="020B0503020204020204" pitchFamily="34" charset="-122"/>
                    <a:ea typeface="微软雅黑" panose="020B0503020204020204" pitchFamily="34" charset="-122"/>
                  </a:rPr>
                  <a:t>close() </a:t>
                </a:r>
                <a:r>
                  <a:rPr kumimoji="0" lang="zh-CN" altLang="en-US" sz="1800" dirty="0">
                    <a:latin typeface="微软雅黑" panose="020B0503020204020204" pitchFamily="34" charset="-122"/>
                    <a:ea typeface="微软雅黑" panose="020B0503020204020204" pitchFamily="34" charset="-122"/>
                  </a:rPr>
                  <a:t>（省略</a:t>
                </a:r>
                <a:r>
                  <a:rPr kumimoji="0" lang="en-US" altLang="zh-CN" sz="1800" dirty="0">
                    <a:latin typeface="微软雅黑" panose="020B0503020204020204" pitchFamily="34" charset="-122"/>
                    <a:ea typeface="微软雅黑" panose="020B0503020204020204" pitchFamily="34" charset="-122"/>
                  </a:rPr>
                  <a:t>Window.</a:t>
                </a:r>
                <a:r>
                  <a:rPr kumimoji="0" lang="zh-CN" altLang="en-US" sz="1800" dirty="0">
                    <a:latin typeface="微软雅黑" panose="020B0503020204020204" pitchFamily="34" charset="-122"/>
                    <a:ea typeface="微软雅黑" panose="020B0503020204020204" pitchFamily="34" charset="-122"/>
                  </a:rPr>
                  <a:t>）来</a:t>
                </a:r>
                <a:r>
                  <a:rPr kumimoji="0" lang="zh-CN" altLang="en-US" sz="1800" dirty="0">
                    <a:solidFill>
                      <a:srgbClr val="FF0000"/>
                    </a:solidFill>
                    <a:latin typeface="微软雅黑" panose="020B0503020204020204" pitchFamily="34" charset="-122"/>
                    <a:ea typeface="微软雅黑" panose="020B0503020204020204" pitchFamily="34" charset="-122"/>
                  </a:rPr>
                  <a:t>关闭自身</a:t>
                </a:r>
                <a:r>
                  <a:rPr kumimoji="0" lang="zh-CN" altLang="en-US" sz="1800" dirty="0">
                    <a:latin typeface="微软雅黑" panose="020B0503020204020204" pitchFamily="34" charset="-122"/>
                    <a:ea typeface="微软雅黑" panose="020B0503020204020204" pitchFamily="34" charset="-122"/>
                  </a:rPr>
                  <a:t>窗口。</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4539236"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a:solidFill>
                  <a:schemeClr val="bg1"/>
                </a:solidFill>
                <a:latin typeface="微软雅黑" panose="020B0503020204020204" pitchFamily="34" charset="-122"/>
                <a:ea typeface="微软雅黑" panose="020B0503020204020204" pitchFamily="34" charset="-122"/>
              </a:rPr>
              <a:t>第三部分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Window</a:t>
            </a:r>
            <a:r>
              <a:rPr lang="zh-CN" altLang="en-US" sz="3500" b="1" dirty="0">
                <a:solidFill>
                  <a:schemeClr val="bg1"/>
                </a:solidFill>
                <a:latin typeface="微软雅黑" panose="020B0503020204020204" pitchFamily="34" charset="-122"/>
                <a:ea typeface="微软雅黑" panose="020B0503020204020204" pitchFamily="34" charset="-122"/>
              </a:rPr>
              <a:t>常用子对象</a:t>
            </a:r>
            <a:endParaRPr lang="en-US" altLang="zh-CN" sz="3500"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en-US" altLang="zh-CN" b="1" dirty="0"/>
              <a:t>. Location</a:t>
            </a:r>
            <a:r>
              <a:rPr lang="zh-CN" altLang="en-US" b="1" dirty="0"/>
              <a:t>对象</a:t>
            </a:r>
            <a:endParaRPr lang="zh-CN" altLang="en-US" sz="2800" b="1" dirty="0"/>
          </a:p>
        </p:txBody>
      </p:sp>
      <p:sp>
        <p:nvSpPr>
          <p:cNvPr id="2" name="矩形 38"/>
          <p:cNvSpPr>
            <a:spLocks noChangeArrowheads="1"/>
          </p:cNvSpPr>
          <p:nvPr/>
        </p:nvSpPr>
        <p:spPr bwMode="auto">
          <a:xfrm>
            <a:off x="909955" y="1341120"/>
            <a:ext cx="103698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spcBef>
                <a:spcPct val="0"/>
              </a:spcBef>
              <a:spcAft>
                <a:spcPct val="0"/>
              </a:spcAft>
              <a:defRPr/>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Location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对象包含有关当前 </a:t>
            </a:r>
            <a:r>
              <a:rPr lang="en-US" altLang="zh-CN" sz="2000" b="1" dirty="0">
                <a:solidFill>
                  <a:srgbClr val="FF0000"/>
                </a:solidFill>
                <a:latin typeface="微软雅黑" panose="020B0503020204020204" pitchFamily="34" charset="-122"/>
                <a:ea typeface="微软雅黑" panose="020B0503020204020204" pitchFamily="34" charset="-122"/>
              </a:rPr>
              <a:t>URL </a:t>
            </a:r>
            <a:r>
              <a:rPr lang="zh-CN" altLang="en-US" sz="2000" b="1" dirty="0">
                <a:solidFill>
                  <a:srgbClr val="FF0000"/>
                </a:solidFill>
                <a:latin typeface="微软雅黑" panose="020B0503020204020204" pitchFamily="34" charset="-122"/>
                <a:ea typeface="微软雅黑" panose="020B0503020204020204" pitchFamily="34" charset="-122"/>
              </a:rPr>
              <a:t>的信息</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，其主要作用是分析和设置页面的</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URL</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地址。</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lvl="0" defTabSz="914400" eaLnBrk="1" fontAlgn="base" hangingPunct="1">
              <a:spcBef>
                <a:spcPct val="0"/>
              </a:spcBef>
              <a:spcAft>
                <a:spcPct val="0"/>
              </a:spcAft>
              <a:defRPr/>
            </a:pP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lvl="0" defTabSz="914400" eaLnBrk="1" fontAlgn="base" hangingPunct="1">
              <a:spcBef>
                <a:spcPct val="0"/>
              </a:spcBef>
              <a:spcAft>
                <a:spcPct val="0"/>
              </a:spcAft>
              <a:defRPr/>
            </a:pP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lvl="0" defTabSz="914400" eaLnBrk="1" fontAlgn="base" hangingPunct="1">
              <a:spcBef>
                <a:spcPct val="0"/>
              </a:spcBef>
              <a:spcAft>
                <a:spcPct val="0"/>
              </a:spcAft>
              <a:defRPr/>
            </a:pPr>
            <a:r>
              <a:rPr lang="en-US" altLang="zh-CN" sz="2000" b="1" u="sng" dirty="0">
                <a:solidFill>
                  <a:schemeClr val="accent1"/>
                </a:solidFill>
                <a:latin typeface="微软雅黑" panose="020B0503020204020204" pitchFamily="34" charset="-122"/>
                <a:ea typeface="微软雅黑" panose="020B0503020204020204" pitchFamily="34" charset="-122"/>
              </a:rPr>
              <a:t>URL</a:t>
            </a:r>
            <a:r>
              <a:rPr lang="zh-CN" altLang="en-US" sz="2000" b="1" u="sng" dirty="0">
                <a:solidFill>
                  <a:schemeClr val="accent1"/>
                </a:solidFill>
                <a:latin typeface="微软雅黑" panose="020B0503020204020204" pitchFamily="34" charset="-122"/>
                <a:ea typeface="微软雅黑" panose="020B0503020204020204" pitchFamily="34" charset="-122"/>
              </a:rPr>
              <a:t>（</a:t>
            </a:r>
            <a:r>
              <a:rPr lang="en-US" altLang="zh-CN" sz="2000" b="1" u="sng" dirty="0">
                <a:solidFill>
                  <a:schemeClr val="accent1"/>
                </a:solidFill>
                <a:latin typeface="微软雅黑" panose="020B0503020204020204" pitchFamily="34" charset="-122"/>
                <a:ea typeface="微软雅黑" panose="020B0503020204020204" pitchFamily="34" charset="-122"/>
              </a:rPr>
              <a:t>Uniform Resource Locator,</a:t>
            </a:r>
            <a:r>
              <a:rPr lang="zh-CN" altLang="en-US" sz="2000" b="1" u="sng" dirty="0">
                <a:solidFill>
                  <a:schemeClr val="accent1"/>
                </a:solidFill>
                <a:latin typeface="微软雅黑" panose="020B0503020204020204" pitchFamily="34" charset="-122"/>
                <a:ea typeface="微软雅黑" panose="020B0503020204020204" pitchFamily="34" charset="-122"/>
              </a:rPr>
              <a:t>统一资源定位符）的组成</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如下图所示：</a:t>
            </a:r>
            <a:endParaRPr kumimoji="0" lang="en-US" altLang="zh-CN" sz="20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55" y="2925738"/>
            <a:ext cx="8641635" cy="202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p:tgtEl>
                                          <p:spTgt spid="2">
                                            <p:txEl>
                                              <p:pRg st="3" end="3"/>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8674"/>
                                        </p:tgtEl>
                                        <p:attrNameLst>
                                          <p:attrName>style.visibility</p:attrName>
                                        </p:attrNameLst>
                                      </p:cBhvr>
                                      <p:to>
                                        <p:strVal val="visible"/>
                                      </p:to>
                                    </p:set>
                                    <p:animEffect transition="in" filter="fade">
                                      <p:cBhvr>
                                        <p:cTn id="19" dur="1000"/>
                                        <p:tgtEl>
                                          <p:spTgt spid="28674"/>
                                        </p:tgtEl>
                                      </p:cBhvr>
                                    </p:animEffect>
                                    <p:anim calcmode="lin" valueType="num">
                                      <p:cBhvr>
                                        <p:cTn id="20" dur="1000" fill="hold"/>
                                        <p:tgtEl>
                                          <p:spTgt spid="28674"/>
                                        </p:tgtEl>
                                        <p:attrNameLst>
                                          <p:attrName>ppt_x</p:attrName>
                                        </p:attrNameLst>
                                      </p:cBhvr>
                                      <p:tavLst>
                                        <p:tav tm="0">
                                          <p:val>
                                            <p:strVal val="#ppt_x"/>
                                          </p:val>
                                        </p:tav>
                                        <p:tav tm="100000">
                                          <p:val>
                                            <p:strVal val="#ppt_x"/>
                                          </p:val>
                                        </p:tav>
                                      </p:tavLst>
                                    </p:anim>
                                    <p:anim calcmode="lin" valueType="num">
                                      <p:cBhvr>
                                        <p:cTn id="21"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3459116" cy="1305560"/>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a:solidFill>
                  <a:schemeClr val="bg1"/>
                </a:solidFill>
                <a:latin typeface="微软雅黑" panose="020B0503020204020204" pitchFamily="34" charset="-122"/>
                <a:ea typeface="微软雅黑" panose="020B0503020204020204" pitchFamily="34" charset="-122"/>
              </a:rPr>
              <a:t>第一部分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BOM</a:t>
            </a:r>
            <a:r>
              <a:rPr lang="zh-CN" altLang="en-US" sz="3500" b="1" dirty="0">
                <a:solidFill>
                  <a:schemeClr val="bg1"/>
                </a:solidFill>
                <a:latin typeface="微软雅黑" panose="020B0503020204020204" pitchFamily="34" charset="-122"/>
                <a:ea typeface="微软雅黑" panose="020B0503020204020204" pitchFamily="34" charset="-122"/>
              </a:rPr>
              <a:t>概述</a:t>
            </a:r>
            <a:endParaRPr lang="en-US" altLang="zh-CN" sz="3500"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 Location</a:t>
            </a:r>
            <a:r>
              <a:rPr lang="zh-CN" altLang="en-US" b="1" dirty="0"/>
              <a:t>对象</a:t>
            </a:r>
          </a:p>
        </p:txBody>
      </p:sp>
      <p:grpSp>
        <p:nvGrpSpPr>
          <p:cNvPr id="16" name="组合 15"/>
          <p:cNvGrpSpPr/>
          <p:nvPr/>
        </p:nvGrpSpPr>
        <p:grpSpPr>
          <a:xfrm>
            <a:off x="924573" y="1053530"/>
            <a:ext cx="9721080" cy="4121785"/>
            <a:chOff x="632363" y="1099643"/>
            <a:chExt cx="8696341" cy="3113673"/>
          </a:xfrm>
        </p:grpSpPr>
        <p:pic>
          <p:nvPicPr>
            <p:cNvPr id="17" name="Picture 8" descr="注意小人"/>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357"/>
            <a:stretch>
              <a:fillRect/>
            </a:stretch>
          </p:blipFill>
          <p:spPr bwMode="auto">
            <a:xfrm>
              <a:off x="6990999" y="1099643"/>
              <a:ext cx="2337705" cy="3113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8" name="组合 17"/>
            <p:cNvGrpSpPr/>
            <p:nvPr/>
          </p:nvGrpSpPr>
          <p:grpSpPr bwMode="auto">
            <a:xfrm>
              <a:off x="632363" y="2012226"/>
              <a:ext cx="5760639" cy="1831121"/>
              <a:chOff x="3368183" y="2386293"/>
              <a:chExt cx="4887866" cy="1916992"/>
            </a:xfrm>
          </p:grpSpPr>
          <p:sp>
            <p:nvSpPr>
              <p:cNvPr id="19" name="圆角矩形标注 18"/>
              <p:cNvSpPr>
                <a:spLocks noChangeArrowheads="1"/>
              </p:cNvSpPr>
              <p:nvPr/>
            </p:nvSpPr>
            <p:spPr bwMode="auto">
              <a:xfrm rot="5400000">
                <a:off x="4853620" y="900856"/>
                <a:ext cx="1916992" cy="4887866"/>
              </a:xfrm>
              <a:prstGeom prst="wedgeRoundRectCallout">
                <a:avLst>
                  <a:gd name="adj1" fmla="val -15857"/>
                  <a:gd name="adj2" fmla="val -6562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sp>
            <p:nvSpPr>
              <p:cNvPr id="20" name="矩形 2"/>
              <p:cNvSpPr>
                <a:spLocks noChangeArrowheads="1"/>
              </p:cNvSpPr>
              <p:nvPr/>
            </p:nvSpPr>
            <p:spPr bwMode="auto">
              <a:xfrm>
                <a:off x="3610094" y="2667925"/>
                <a:ext cx="4502726" cy="14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latinLnBrk="1">
                  <a:lnSpc>
                    <a:spcPct val="150000"/>
                  </a:lnSpc>
                </a:pPr>
                <a:r>
                  <a:rPr kumimoji="0" lang="zh-CN" altLang="en-US" sz="1800" dirty="0">
                    <a:latin typeface="微软雅黑" panose="020B0503020204020204" pitchFamily="34" charset="-122"/>
                    <a:ea typeface="微软雅黑" panose="020B0503020204020204" pitchFamily="34" charset="-122"/>
                  </a:rPr>
                  <a:t>值得一提的是：</a:t>
                </a:r>
                <a:r>
                  <a:rPr kumimoji="0" lang="en-US" altLang="zh-CN" sz="1800" dirty="0">
                    <a:latin typeface="微软雅黑" panose="020B0503020204020204" pitchFamily="34" charset="-122"/>
                    <a:ea typeface="微软雅黑" panose="020B0503020204020204" pitchFamily="34" charset="-122"/>
                  </a:rPr>
                  <a:t>Location</a:t>
                </a:r>
                <a:r>
                  <a:rPr kumimoji="0" lang="zh-CN" altLang="en-US" sz="1800" dirty="0">
                    <a:latin typeface="微软雅黑" panose="020B0503020204020204" pitchFamily="34" charset="-122"/>
                    <a:ea typeface="微软雅黑" panose="020B0503020204020204" pitchFamily="34" charset="-122"/>
                  </a:rPr>
                  <a:t>对象比较特别，它既是</a:t>
                </a:r>
                <a:r>
                  <a:rPr kumimoji="0" lang="en-US" altLang="zh-CN" sz="1800" dirty="0">
                    <a:latin typeface="微软雅黑" panose="020B0503020204020204" pitchFamily="34" charset="-122"/>
                    <a:ea typeface="微软雅黑" panose="020B0503020204020204" pitchFamily="34" charset="-122"/>
                  </a:rPr>
                  <a:t>Window</a:t>
                </a:r>
                <a:r>
                  <a:rPr kumimoji="0" lang="zh-CN" altLang="en-US" sz="1800" dirty="0">
                    <a:latin typeface="微软雅黑" panose="020B0503020204020204" pitchFamily="34" charset="-122"/>
                    <a:ea typeface="微软雅黑" panose="020B0503020204020204" pitchFamily="34" charset="-122"/>
                  </a:rPr>
                  <a:t>对象的属性，也是</a:t>
                </a:r>
                <a:r>
                  <a:rPr kumimoji="0" lang="en-US" altLang="zh-CN" sz="1800" dirty="0">
                    <a:latin typeface="微软雅黑" panose="020B0503020204020204" pitchFamily="34" charset="-122"/>
                    <a:ea typeface="微软雅黑" panose="020B0503020204020204" pitchFamily="34" charset="-122"/>
                  </a:rPr>
                  <a:t>Document</a:t>
                </a:r>
                <a:r>
                  <a:rPr kumimoji="0" lang="zh-CN" altLang="en-US" sz="1800" dirty="0">
                    <a:latin typeface="微软雅黑" panose="020B0503020204020204" pitchFamily="34" charset="-122"/>
                    <a:ea typeface="微软雅黑" panose="020B0503020204020204" pitchFamily="34" charset="-122"/>
                  </a:rPr>
                  <a:t>对象的属性，也就是说，</a:t>
                </a:r>
                <a:endParaRPr kumimoji="0" lang="en-US" altLang="zh-CN" sz="1800" dirty="0">
                  <a:latin typeface="微软雅黑" panose="020B0503020204020204" pitchFamily="34" charset="-122"/>
                  <a:ea typeface="微软雅黑" panose="020B0503020204020204" pitchFamily="34" charset="-122"/>
                </a:endParaRPr>
              </a:p>
              <a:p>
                <a:pPr latinLnBrk="1">
                  <a:lnSpc>
                    <a:spcPct val="150000"/>
                  </a:lnSpc>
                </a:pPr>
                <a:r>
                  <a:rPr kumimoji="0" lang="en-US" altLang="zh-CN" sz="1800" dirty="0">
                    <a:solidFill>
                      <a:srgbClr val="FF0000"/>
                    </a:solidFill>
                    <a:latin typeface="微软雅黑" panose="020B0503020204020204" pitchFamily="34" charset="-122"/>
                    <a:ea typeface="微软雅黑" panose="020B0503020204020204" pitchFamily="34" charset="-122"/>
                  </a:rPr>
                  <a:t>Window.location</a:t>
                </a:r>
                <a:r>
                  <a:rPr kumimoji="0" lang="zh-CN" altLang="en-US" sz="1800" dirty="0">
                    <a:latin typeface="微软雅黑" panose="020B0503020204020204" pitchFamily="34" charset="-122"/>
                    <a:ea typeface="微软雅黑" panose="020B0503020204020204" pitchFamily="34" charset="-122"/>
                  </a:rPr>
                  <a:t>和 </a:t>
                </a:r>
                <a:r>
                  <a:rPr kumimoji="0" lang="en-US" altLang="zh-CN" sz="1800" dirty="0">
                    <a:solidFill>
                      <a:srgbClr val="FF0000"/>
                    </a:solidFill>
                    <a:latin typeface="微软雅黑" panose="020B0503020204020204" pitchFamily="34" charset="-122"/>
                    <a:ea typeface="微软雅黑" panose="020B0503020204020204" pitchFamily="34" charset="-122"/>
                  </a:rPr>
                  <a:t>Document. location</a:t>
                </a:r>
                <a:r>
                  <a:rPr kumimoji="0" lang="zh-CN" altLang="en-US" sz="1800" dirty="0">
                    <a:latin typeface="微软雅黑" panose="020B0503020204020204" pitchFamily="34" charset="-122"/>
                    <a:ea typeface="微软雅黑" panose="020B0503020204020204" pitchFamily="34" charset="-122"/>
                  </a:rPr>
                  <a:t>引用的是同一个对象。</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en-US" altLang="zh-CN" b="1" dirty="0"/>
              <a:t>. Location</a:t>
            </a:r>
            <a:r>
              <a:rPr lang="zh-CN" altLang="en-US" b="1" dirty="0"/>
              <a:t>对象</a:t>
            </a:r>
            <a:endParaRPr lang="zh-CN" altLang="en-US" sz="2800" b="1" dirty="0"/>
          </a:p>
        </p:txBody>
      </p:sp>
      <p:sp>
        <p:nvSpPr>
          <p:cNvPr id="2" name="矩形 38"/>
          <p:cNvSpPr>
            <a:spLocks noChangeArrowheads="1"/>
          </p:cNvSpPr>
          <p:nvPr/>
        </p:nvSpPr>
        <p:spPr bwMode="auto">
          <a:xfrm>
            <a:off x="909955" y="909514"/>
            <a:ext cx="103698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lvl="0" indent="-342900" defTabSz="914400" eaLnBrk="1" fontAlgn="base" hangingPunct="1">
              <a:spcBef>
                <a:spcPct val="0"/>
              </a:spcBef>
              <a:spcAft>
                <a:spcPct val="0"/>
              </a:spcAft>
              <a:buFont typeface="Wingdings" panose="05000000000000000000" pitchFamily="2" charset="2"/>
              <a:buChar char="p"/>
              <a:defRPr/>
            </a:pPr>
            <a:r>
              <a:rPr lang="en-US" altLang="zh-CN" sz="2000" b="1" u="sng" dirty="0">
                <a:solidFill>
                  <a:schemeClr val="accent1"/>
                </a:solidFill>
                <a:latin typeface="微软雅黑" panose="020B0503020204020204" pitchFamily="34" charset="-122"/>
                <a:ea typeface="微软雅黑" panose="020B0503020204020204" pitchFamily="34" charset="-122"/>
              </a:rPr>
              <a:t>Location</a:t>
            </a:r>
            <a:r>
              <a:rPr lang="zh-CN" altLang="en-US" sz="2000" b="1" u="sng" dirty="0">
                <a:solidFill>
                  <a:schemeClr val="accent1"/>
                </a:solidFill>
                <a:latin typeface="微软雅黑" panose="020B0503020204020204" pitchFamily="34" charset="-122"/>
                <a:ea typeface="微软雅黑" panose="020B0503020204020204" pitchFamily="34" charset="-122"/>
              </a:rPr>
              <a:t>对象的常用属性</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a:t>
            </a:r>
            <a:endParaRPr kumimoji="0" lang="en-US" altLang="zh-CN" sz="20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p:cNvGraphicFramePr>
            <a:graphicFrameLocks noGrp="1"/>
          </p:cNvGraphicFramePr>
          <p:nvPr/>
        </p:nvGraphicFramePr>
        <p:xfrm>
          <a:off x="938158" y="1486020"/>
          <a:ext cx="9889451" cy="2468880"/>
        </p:xfrm>
        <a:graphic>
          <a:graphicData uri="http://schemas.openxmlformats.org/drawingml/2006/table">
            <a:tbl>
              <a:tblPr firstRow="1" firstCol="1" bandRow="1"/>
              <a:tblGrid>
                <a:gridCol w="2122276">
                  <a:extLst>
                    <a:ext uri="{9D8B030D-6E8A-4147-A177-3AD203B41FA5}">
                      <a16:colId xmlns:a16="http://schemas.microsoft.com/office/drawing/2014/main" val="20000"/>
                    </a:ext>
                  </a:extLst>
                </a:gridCol>
                <a:gridCol w="7767175">
                  <a:extLst>
                    <a:ext uri="{9D8B030D-6E8A-4147-A177-3AD203B41FA5}">
                      <a16:colId xmlns:a16="http://schemas.microsoft.com/office/drawing/2014/main" val="20001"/>
                    </a:ext>
                  </a:extLst>
                </a:gridCol>
              </a:tblGrid>
              <a:tr h="220345">
                <a:tc>
                  <a:txBody>
                    <a:bodyPr/>
                    <a:lstStyle/>
                    <a:p>
                      <a:pPr marL="21590" algn="ctr">
                        <a:spcAft>
                          <a:spcPts val="0"/>
                        </a:spcAft>
                      </a:pPr>
                      <a:r>
                        <a:rPr lang="zh-CN" sz="1800" b="1" kern="100" dirty="0">
                          <a:effectLst/>
                        </a:rPr>
                        <a:t>属性</a:t>
                      </a:r>
                      <a:endParaRPr lang="zh-CN" sz="1800" b="1" dirty="0">
                        <a:effectLst/>
                        <a:latin typeface="Times New Roman" panose="02020603050405020304"/>
                        <a:ea typeface="Times New Roman" panose="02020603050405020304"/>
                      </a:endParaRPr>
                    </a:p>
                  </a:txBody>
                  <a:tcPr marL="68580" marR="68580" marT="0" marB="0">
                    <a:solidFill>
                      <a:schemeClr val="bg2">
                        <a:lumMod val="60000"/>
                        <a:lumOff val="40000"/>
                      </a:schemeClr>
                    </a:solidFill>
                  </a:tcPr>
                </a:tc>
                <a:tc>
                  <a:txBody>
                    <a:bodyPr/>
                    <a:lstStyle/>
                    <a:p>
                      <a:pPr marL="21590" algn="ctr">
                        <a:spcAft>
                          <a:spcPts val="0"/>
                        </a:spcAft>
                      </a:pPr>
                      <a:r>
                        <a:rPr lang="zh-CN" sz="1800" b="1" kern="100" dirty="0">
                          <a:effectLst/>
                        </a:rPr>
                        <a:t>说明</a:t>
                      </a:r>
                      <a:endParaRPr lang="zh-CN" sz="1800" b="1" dirty="0">
                        <a:effectLst/>
                        <a:latin typeface="Times New Roman" panose="02020603050405020304"/>
                        <a:ea typeface="Times New Roman" panose="02020603050405020304"/>
                      </a:endParaRPr>
                    </a:p>
                  </a:txBody>
                  <a:tcPr marL="68580" marR="68580" marT="0" marB="0">
                    <a:solidFill>
                      <a:schemeClr val="bg2">
                        <a:lumMod val="60000"/>
                        <a:lumOff val="40000"/>
                      </a:schemeClr>
                    </a:solidFill>
                  </a:tcPr>
                </a:tc>
                <a:extLst>
                  <a:ext uri="{0D108BD9-81ED-4DB2-BD59-A6C34878D82A}">
                    <a16:rowId xmlns:a16="http://schemas.microsoft.com/office/drawing/2014/main" val="10000"/>
                  </a:ext>
                </a:extLst>
              </a:tr>
              <a:tr h="220345">
                <a:tc>
                  <a:txBody>
                    <a:bodyPr/>
                    <a:lstStyle/>
                    <a:p>
                      <a:pPr algn="just">
                        <a:spcAft>
                          <a:spcPts val="0"/>
                        </a:spcAft>
                      </a:pPr>
                      <a:r>
                        <a:rPr lang="en-US" sz="1800">
                          <a:effectLst/>
                        </a:rPr>
                        <a:t>hash</a:t>
                      </a:r>
                      <a:endParaRPr lang="zh-CN" sz="180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设置或返回从井号</a:t>
                      </a:r>
                      <a:r>
                        <a:rPr lang="en-US" sz="1800" kern="1200">
                          <a:effectLst/>
                        </a:rPr>
                        <a:t> (#) </a:t>
                      </a:r>
                      <a:r>
                        <a:rPr lang="zh-CN" sz="1800" kern="1200">
                          <a:effectLst/>
                        </a:rPr>
                        <a:t>开始的</a:t>
                      </a:r>
                      <a:r>
                        <a:rPr lang="en-US" sz="1800" kern="1200">
                          <a:effectLst/>
                        </a:rPr>
                        <a:t> URL</a:t>
                      </a:r>
                      <a:r>
                        <a:rPr lang="zh-CN" sz="1800" kern="1200">
                          <a:effectLst/>
                        </a:rPr>
                        <a:t>（锚）。</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1"/>
                  </a:ext>
                </a:extLst>
              </a:tr>
              <a:tr h="220345">
                <a:tc>
                  <a:txBody>
                    <a:bodyPr/>
                    <a:lstStyle/>
                    <a:p>
                      <a:pPr algn="just">
                        <a:spcAft>
                          <a:spcPts val="0"/>
                        </a:spcAft>
                      </a:pPr>
                      <a:r>
                        <a:rPr lang="en-US" sz="1800">
                          <a:effectLst/>
                        </a:rPr>
                        <a:t>host</a:t>
                      </a:r>
                      <a:endParaRPr lang="zh-CN" sz="180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设置或返回主机名和当前</a:t>
                      </a:r>
                      <a:r>
                        <a:rPr lang="en-US" sz="1800" kern="1200">
                          <a:effectLst/>
                        </a:rPr>
                        <a:t> URL </a:t>
                      </a:r>
                      <a:r>
                        <a:rPr lang="zh-CN" sz="1800" kern="1200">
                          <a:effectLst/>
                        </a:rPr>
                        <a:t>的端口号。</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2"/>
                  </a:ext>
                </a:extLst>
              </a:tr>
              <a:tr h="229235">
                <a:tc>
                  <a:txBody>
                    <a:bodyPr/>
                    <a:lstStyle/>
                    <a:p>
                      <a:pPr algn="just">
                        <a:spcAft>
                          <a:spcPts val="0"/>
                        </a:spcAft>
                      </a:pPr>
                      <a:r>
                        <a:rPr lang="en-US" sz="1800">
                          <a:effectLst/>
                        </a:rPr>
                        <a:t>hostname</a:t>
                      </a:r>
                      <a:endParaRPr lang="zh-CN" sz="180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设置或返回当前</a:t>
                      </a:r>
                      <a:r>
                        <a:rPr lang="en-US" sz="1800" kern="1200">
                          <a:effectLst/>
                        </a:rPr>
                        <a:t> URL </a:t>
                      </a:r>
                      <a:r>
                        <a:rPr lang="zh-CN" sz="1800" kern="1200">
                          <a:effectLst/>
                        </a:rPr>
                        <a:t>的主机名。</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3"/>
                  </a:ext>
                </a:extLst>
              </a:tr>
              <a:tr h="220345">
                <a:tc>
                  <a:txBody>
                    <a:bodyPr/>
                    <a:lstStyle/>
                    <a:p>
                      <a:pPr algn="just">
                        <a:spcAft>
                          <a:spcPts val="0"/>
                        </a:spcAft>
                      </a:pPr>
                      <a:r>
                        <a:rPr lang="en-US" sz="1800" dirty="0" err="1">
                          <a:effectLst/>
                        </a:rPr>
                        <a:t>href</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设置或返回完整的</a:t>
                      </a:r>
                      <a:r>
                        <a:rPr lang="en-US" sz="1800" kern="1200">
                          <a:effectLst/>
                        </a:rPr>
                        <a:t> URL</a:t>
                      </a:r>
                      <a:r>
                        <a:rPr lang="zh-CN" sz="1800" kern="1200">
                          <a:effectLst/>
                        </a:rPr>
                        <a:t>。</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4"/>
                  </a:ext>
                </a:extLst>
              </a:tr>
              <a:tr h="220345">
                <a:tc>
                  <a:txBody>
                    <a:bodyPr/>
                    <a:lstStyle/>
                    <a:p>
                      <a:pPr algn="just">
                        <a:spcAft>
                          <a:spcPts val="0"/>
                        </a:spcAft>
                      </a:pPr>
                      <a:r>
                        <a:rPr lang="en-US" sz="1800">
                          <a:effectLst/>
                        </a:rPr>
                        <a:t>pathname</a:t>
                      </a:r>
                      <a:endParaRPr lang="zh-CN" sz="180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设置或返回当前</a:t>
                      </a:r>
                      <a:r>
                        <a:rPr lang="en-US" sz="1800" kern="1200">
                          <a:effectLst/>
                        </a:rPr>
                        <a:t> URL </a:t>
                      </a:r>
                      <a:r>
                        <a:rPr lang="zh-CN" sz="1800" kern="1200">
                          <a:effectLst/>
                        </a:rPr>
                        <a:t>的路径部分。</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5"/>
                  </a:ext>
                </a:extLst>
              </a:tr>
              <a:tr h="220345">
                <a:tc>
                  <a:txBody>
                    <a:bodyPr/>
                    <a:lstStyle/>
                    <a:p>
                      <a:pPr algn="just">
                        <a:spcAft>
                          <a:spcPts val="0"/>
                        </a:spcAft>
                      </a:pPr>
                      <a:r>
                        <a:rPr lang="en-US" sz="1800">
                          <a:effectLst/>
                        </a:rPr>
                        <a:t>port</a:t>
                      </a:r>
                      <a:endParaRPr lang="zh-CN" sz="180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设置或返回当前</a:t>
                      </a:r>
                      <a:r>
                        <a:rPr lang="en-US" sz="1800" kern="1200">
                          <a:effectLst/>
                        </a:rPr>
                        <a:t> URL </a:t>
                      </a:r>
                      <a:r>
                        <a:rPr lang="zh-CN" sz="1800" kern="1200">
                          <a:effectLst/>
                        </a:rPr>
                        <a:t>的端口号。</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6"/>
                  </a:ext>
                </a:extLst>
              </a:tr>
              <a:tr h="220345">
                <a:tc>
                  <a:txBody>
                    <a:bodyPr/>
                    <a:lstStyle/>
                    <a:p>
                      <a:pPr algn="just">
                        <a:spcAft>
                          <a:spcPts val="0"/>
                        </a:spcAft>
                      </a:pPr>
                      <a:r>
                        <a:rPr lang="en-US" sz="1800">
                          <a:effectLst/>
                        </a:rPr>
                        <a:t>protocol</a:t>
                      </a:r>
                      <a:endParaRPr lang="zh-CN" sz="180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a:effectLst/>
                        </a:rPr>
                        <a:t>设置或返回当前</a:t>
                      </a:r>
                      <a:r>
                        <a:rPr lang="en-US" sz="1800" kern="1200">
                          <a:effectLst/>
                        </a:rPr>
                        <a:t> URL </a:t>
                      </a:r>
                      <a:r>
                        <a:rPr lang="zh-CN" sz="1800" kern="1200">
                          <a:effectLst/>
                        </a:rPr>
                        <a:t>的协议。</a:t>
                      </a:r>
                      <a:endParaRPr lang="zh-CN" sz="180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7"/>
                  </a:ext>
                </a:extLst>
              </a:tr>
              <a:tr h="220345">
                <a:tc>
                  <a:txBody>
                    <a:bodyPr/>
                    <a:lstStyle/>
                    <a:p>
                      <a:pPr algn="just">
                        <a:spcAft>
                          <a:spcPts val="0"/>
                        </a:spcAft>
                      </a:pPr>
                      <a:r>
                        <a:rPr lang="en-US" sz="1800" dirty="0">
                          <a:effectLst/>
                        </a:rPr>
                        <a:t>search</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spcAft>
                          <a:spcPts val="0"/>
                        </a:spcAft>
                      </a:pPr>
                      <a:r>
                        <a:rPr lang="zh-CN" sz="1800" kern="1200" dirty="0">
                          <a:effectLst/>
                        </a:rPr>
                        <a:t>设置或返回从问号</a:t>
                      </a:r>
                      <a:r>
                        <a:rPr lang="en-US" sz="1800" kern="1200" dirty="0">
                          <a:effectLst/>
                        </a:rPr>
                        <a:t> (?) </a:t>
                      </a:r>
                      <a:r>
                        <a:rPr lang="zh-CN" sz="1800" kern="1200" dirty="0">
                          <a:effectLst/>
                        </a:rPr>
                        <a:t>开始的</a:t>
                      </a:r>
                      <a:r>
                        <a:rPr lang="en-US" sz="1800" kern="1200" dirty="0">
                          <a:effectLst/>
                        </a:rPr>
                        <a:t> URL</a:t>
                      </a:r>
                      <a:r>
                        <a:rPr lang="zh-CN" sz="1800" kern="1200" dirty="0">
                          <a:effectLst/>
                        </a:rPr>
                        <a:t>（查询部分）。</a:t>
                      </a:r>
                      <a:endParaRPr lang="zh-CN" sz="1800" dirty="0">
                        <a:effectLst/>
                        <a:latin typeface="Times New Roman" panose="02020603050405020304"/>
                        <a:ea typeface="Times New Roman" panose="02020603050405020304"/>
                      </a:endParaRPr>
                    </a:p>
                  </a:txBody>
                  <a:tcPr marL="68580" marR="68580" marT="0" marB="0"/>
                </a:tc>
                <a:extLst>
                  <a:ext uri="{0D108BD9-81ED-4DB2-BD59-A6C34878D82A}">
                    <a16:rowId xmlns:a16="http://schemas.microsoft.com/office/drawing/2014/main" val="10008"/>
                  </a:ext>
                </a:extLst>
              </a:tr>
            </a:tbl>
          </a:graphicData>
        </a:graphic>
      </p:graphicFrame>
      <p:sp>
        <p:nvSpPr>
          <p:cNvPr id="7" name="矩形 38"/>
          <p:cNvSpPr>
            <a:spLocks noChangeArrowheads="1"/>
          </p:cNvSpPr>
          <p:nvPr/>
        </p:nvSpPr>
        <p:spPr bwMode="auto">
          <a:xfrm>
            <a:off x="909955" y="4348296"/>
            <a:ext cx="103698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lvl="0" indent="-342900" defTabSz="914400" eaLnBrk="1" fontAlgn="base" hangingPunct="1">
              <a:spcBef>
                <a:spcPct val="0"/>
              </a:spcBef>
              <a:spcAft>
                <a:spcPct val="0"/>
              </a:spcAft>
              <a:buFont typeface="Wingdings" panose="05000000000000000000" pitchFamily="2" charset="2"/>
              <a:buChar char="p"/>
              <a:defRPr/>
            </a:pPr>
            <a:r>
              <a:rPr lang="en-US" altLang="zh-CN" sz="2000" b="1" u="sng" dirty="0">
                <a:solidFill>
                  <a:schemeClr val="accent1"/>
                </a:solidFill>
                <a:latin typeface="微软雅黑" panose="020B0503020204020204" pitchFamily="34" charset="-122"/>
                <a:ea typeface="微软雅黑" panose="020B0503020204020204" pitchFamily="34" charset="-122"/>
              </a:rPr>
              <a:t>Location</a:t>
            </a:r>
            <a:r>
              <a:rPr lang="zh-CN" altLang="en-US" sz="2000" b="1" u="sng" dirty="0">
                <a:solidFill>
                  <a:schemeClr val="accent1"/>
                </a:solidFill>
                <a:latin typeface="微软雅黑" panose="020B0503020204020204" pitchFamily="34" charset="-122"/>
                <a:ea typeface="微软雅黑" panose="020B0503020204020204" pitchFamily="34" charset="-122"/>
              </a:rPr>
              <a:t>对象的常用方法</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a:t>
            </a:r>
            <a:endParaRPr kumimoji="0" lang="en-US" altLang="zh-CN" sz="20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8" name="表格 7"/>
          <p:cNvGraphicFramePr>
            <a:graphicFrameLocks noGrp="1"/>
          </p:cNvGraphicFramePr>
          <p:nvPr>
            <p:custDataLst>
              <p:tags r:id="rId1"/>
            </p:custDataLst>
          </p:nvPr>
        </p:nvGraphicFramePr>
        <p:xfrm>
          <a:off x="982638" y="4852794"/>
          <a:ext cx="9889451" cy="1097280"/>
        </p:xfrm>
        <a:graphic>
          <a:graphicData uri="http://schemas.openxmlformats.org/drawingml/2006/table">
            <a:tbl>
              <a:tblPr firstRow="1" firstCol="1" bandRow="1"/>
              <a:tblGrid>
                <a:gridCol w="2122276">
                  <a:extLst>
                    <a:ext uri="{9D8B030D-6E8A-4147-A177-3AD203B41FA5}">
                      <a16:colId xmlns:a16="http://schemas.microsoft.com/office/drawing/2014/main" val="20000"/>
                    </a:ext>
                  </a:extLst>
                </a:gridCol>
                <a:gridCol w="7767175">
                  <a:extLst>
                    <a:ext uri="{9D8B030D-6E8A-4147-A177-3AD203B41FA5}">
                      <a16:colId xmlns:a16="http://schemas.microsoft.com/office/drawing/2014/main" val="20001"/>
                    </a:ext>
                  </a:extLst>
                </a:gridCol>
              </a:tblGrid>
              <a:tr h="220345">
                <a:tc>
                  <a:txBody>
                    <a:bodyPr/>
                    <a:lstStyle/>
                    <a:p>
                      <a:pPr marL="21590" algn="ctr">
                        <a:spcAft>
                          <a:spcPts val="0"/>
                        </a:spcAft>
                      </a:pPr>
                      <a:r>
                        <a:rPr lang="zh-CN" sz="1800" b="1" kern="100" dirty="0">
                          <a:effectLst/>
                        </a:rPr>
                        <a:t>方法</a:t>
                      </a:r>
                      <a:endParaRPr lang="zh-CN" sz="1800" b="1" dirty="0">
                        <a:effectLst/>
                        <a:latin typeface="Times New Roman" panose="02020603050405020304"/>
                        <a:ea typeface="Times New Roman" panose="02020603050405020304"/>
                      </a:endParaRPr>
                    </a:p>
                  </a:txBody>
                  <a:tcPr marL="68580" marR="68580" marT="0" marB="0">
                    <a:solidFill>
                      <a:schemeClr val="bg2">
                        <a:lumMod val="60000"/>
                        <a:lumOff val="40000"/>
                      </a:schemeClr>
                    </a:solidFill>
                  </a:tcPr>
                </a:tc>
                <a:tc>
                  <a:txBody>
                    <a:bodyPr/>
                    <a:lstStyle/>
                    <a:p>
                      <a:pPr marL="21590" algn="ctr">
                        <a:spcAft>
                          <a:spcPts val="0"/>
                        </a:spcAft>
                      </a:pPr>
                      <a:r>
                        <a:rPr lang="zh-CN" sz="1800" b="1" kern="100" dirty="0">
                          <a:effectLst/>
                        </a:rPr>
                        <a:t>说明</a:t>
                      </a:r>
                      <a:endParaRPr lang="zh-CN" sz="1800" b="1" dirty="0">
                        <a:effectLst/>
                        <a:latin typeface="Times New Roman" panose="02020603050405020304"/>
                        <a:ea typeface="Times New Roman" panose="02020603050405020304"/>
                      </a:endParaRPr>
                    </a:p>
                  </a:txBody>
                  <a:tcPr marL="68580" marR="68580" marT="0" marB="0">
                    <a:solidFill>
                      <a:schemeClr val="bg2">
                        <a:lumMod val="60000"/>
                        <a:lumOff val="40000"/>
                      </a:schemeClr>
                    </a:solidFill>
                  </a:tcPr>
                </a:tc>
                <a:extLst>
                  <a:ext uri="{0D108BD9-81ED-4DB2-BD59-A6C34878D82A}">
                    <a16:rowId xmlns:a16="http://schemas.microsoft.com/office/drawing/2014/main" val="10000"/>
                  </a:ext>
                </a:extLst>
              </a:tr>
              <a:tr h="220345">
                <a:tc>
                  <a:txBody>
                    <a:bodyPr/>
                    <a:lstStyle/>
                    <a:p>
                      <a:pPr algn="just">
                        <a:spcAft>
                          <a:spcPts val="0"/>
                        </a:spcAft>
                      </a:pPr>
                      <a:r>
                        <a:rPr lang="en-US" sz="1800">
                          <a:effectLst/>
                        </a:rPr>
                        <a:t>assign()</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加载新的文档。</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0345">
                <a:tc>
                  <a:txBody>
                    <a:bodyPr/>
                    <a:lstStyle/>
                    <a:p>
                      <a:pPr algn="just">
                        <a:spcAft>
                          <a:spcPts val="0"/>
                        </a:spcAft>
                      </a:pPr>
                      <a:r>
                        <a:rPr lang="en-US" sz="1800">
                          <a:effectLst/>
                        </a:rPr>
                        <a:t>reload()</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重新加载当前文档。</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9235">
                <a:tc>
                  <a:txBody>
                    <a:bodyPr/>
                    <a:lstStyle/>
                    <a:p>
                      <a:pPr algn="just">
                        <a:spcAft>
                          <a:spcPts val="0"/>
                        </a:spcAft>
                      </a:pPr>
                      <a:r>
                        <a:rPr lang="en-US" sz="1800" dirty="0">
                          <a:effectLst/>
                        </a:rPr>
                        <a:t>replace()</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dirty="0">
                          <a:effectLst/>
                        </a:rPr>
                        <a:t>用新的文档替换当前文档。</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ppt_x</p:attrName>
                                        </p:attrNameLst>
                                      </p:cBhvr>
                                      <p:tavLst>
                                        <p:tav tm="0">
                                          <p:val>
                                            <p:strVal val="#ppt_x-#ppt_w*1.125000"/>
                                          </p:val>
                                        </p:tav>
                                        <p:tav tm="100000">
                                          <p:val>
                                            <p:strVal val="#ppt_x"/>
                                          </p:val>
                                        </p:tav>
                                      </p:tavLst>
                                    </p:anim>
                                    <p:animEffect transition="in" filter="wipe(righ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en-US" altLang="zh-CN" b="1" dirty="0"/>
              <a:t>. Location</a:t>
            </a:r>
            <a:r>
              <a:rPr lang="zh-CN" altLang="en-US" b="1" dirty="0"/>
              <a:t>对象</a:t>
            </a:r>
            <a:endParaRPr lang="zh-CN" altLang="en-US" sz="2800" b="1" dirty="0"/>
          </a:p>
        </p:txBody>
      </p:sp>
      <p:sp>
        <p:nvSpPr>
          <p:cNvPr id="7" name="矩形 38"/>
          <p:cNvSpPr>
            <a:spLocks noChangeArrowheads="1"/>
          </p:cNvSpPr>
          <p:nvPr/>
        </p:nvSpPr>
        <p:spPr bwMode="auto">
          <a:xfrm>
            <a:off x="478154" y="1341120"/>
            <a:ext cx="11449700" cy="222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361950" defTabSz="914400" eaLnBrk="1" fontAlgn="base" hangingPunct="1">
              <a:lnSpc>
                <a:spcPct val="200000"/>
              </a:lnSpc>
              <a:spcBef>
                <a:spcPct val="0"/>
              </a:spcBef>
              <a:spcAft>
                <a:spcPct val="0"/>
              </a:spcAft>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下面通过定时器方法和</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Location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对象完成一个“页面定时跳转”的案例。</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0" indent="361950" defTabSz="914400" eaLnBrk="1" fontAlgn="base" hangingPunct="1">
              <a:lnSpc>
                <a:spcPct val="200000"/>
              </a:lnSpc>
              <a:spcBef>
                <a:spcPct val="0"/>
              </a:spcBef>
              <a:spcAft>
                <a:spcPct val="0"/>
              </a:spcAft>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案例界面如下图所示：进入页面后，系统将自动进行</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秒倒计时，然后跳转至</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'http://www.example.com'</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网址。倒计时期间也可以点击页面上的文字链接，提前跳转网页；或者点击 “刷新页面”按钮，重新开始</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秒倒计时。</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942" y="3362748"/>
            <a:ext cx="4032448" cy="2428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4817"/>
                                        </p:tgtEl>
                                        <p:attrNameLst>
                                          <p:attrName>style.visibility</p:attrName>
                                        </p:attrNameLst>
                                      </p:cBhvr>
                                      <p:to>
                                        <p:strVal val="visible"/>
                                      </p:to>
                                    </p:set>
                                    <p:animEffect transition="in" filter="fade">
                                      <p:cBhvr>
                                        <p:cTn id="13" dur="1000"/>
                                        <p:tgtEl>
                                          <p:spTgt spid="34817"/>
                                        </p:tgtEl>
                                      </p:cBhvr>
                                    </p:animEffect>
                                    <p:anim calcmode="lin" valueType="num">
                                      <p:cBhvr>
                                        <p:cTn id="14" dur="1000" fill="hold"/>
                                        <p:tgtEl>
                                          <p:spTgt spid="34817"/>
                                        </p:tgtEl>
                                        <p:attrNameLst>
                                          <p:attrName>ppt_x</p:attrName>
                                        </p:attrNameLst>
                                      </p:cBhvr>
                                      <p:tavLst>
                                        <p:tav tm="0">
                                          <p:val>
                                            <p:strVal val="#ppt_x"/>
                                          </p:val>
                                        </p:tav>
                                        <p:tav tm="100000">
                                          <p:val>
                                            <p:strVal val="#ppt_x"/>
                                          </p:val>
                                        </p:tav>
                                      </p:tavLst>
                                    </p:anim>
                                    <p:anim calcmode="lin" valueType="num">
                                      <p:cBhvr>
                                        <p:cTn id="15" dur="1000" fill="hold"/>
                                        <p:tgtEl>
                                          <p:spTgt spid="348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 Location</a:t>
            </a:r>
            <a:r>
              <a:rPr lang="zh-CN" altLang="en-US" b="1" dirty="0"/>
              <a:t>对象</a:t>
            </a:r>
          </a:p>
        </p:txBody>
      </p:sp>
      <p:sp>
        <p:nvSpPr>
          <p:cNvPr id="9" name="文本框 104"/>
          <p:cNvSpPr txBox="1"/>
          <p:nvPr/>
        </p:nvSpPr>
        <p:spPr>
          <a:xfrm>
            <a:off x="7967414" y="2421682"/>
            <a:ext cx="3672408" cy="400110"/>
          </a:xfrm>
          <a:prstGeom prst="rect">
            <a:avLst/>
          </a:prstGeom>
          <a:noFill/>
          <a:ln w="9525">
            <a:noFill/>
          </a:ln>
        </p:spPr>
        <p:txBody>
          <a:bodyPr wrap="square">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3.3.1】</a:t>
            </a:r>
            <a:r>
              <a:rPr lang="zh-CN" altLang="en-US" sz="2000" b="1" dirty="0">
                <a:latin typeface="宋体" panose="02010600030101010101" pitchFamily="2" charset="-122"/>
                <a:ea typeface="宋体" panose="02010600030101010101" pitchFamily="2" charset="-122"/>
                <a:cs typeface="宋体" panose="02010600030101010101" pitchFamily="2" charset="-122"/>
              </a:rPr>
              <a:t>页面定时跳转</a:t>
            </a:r>
            <a:endParaRPr lang="zh-CN" altLang="en-US" sz="2000" dirty="0">
              <a:latin typeface="宋体" panose="02010600030101010101" pitchFamily="2" charset="-122"/>
              <a:cs typeface="宋体" panose="02010600030101010101" pitchFamily="2" charset="-122"/>
            </a:endParaRPr>
          </a:p>
        </p:txBody>
      </p:sp>
      <p:pic>
        <p:nvPicPr>
          <p:cNvPr id="3584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9197" y="4786140"/>
            <a:ext cx="5472113" cy="204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976" y="876919"/>
            <a:ext cx="4258526" cy="4933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0870" y="2000250"/>
            <a:ext cx="4812698" cy="4093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2</a:t>
            </a:r>
            <a:r>
              <a:rPr lang="en-US" altLang="zh-CN" b="1" dirty="0"/>
              <a:t>. History</a:t>
            </a:r>
            <a:r>
              <a:rPr lang="zh-CN" altLang="en-US" b="1" dirty="0"/>
              <a:t>对象</a:t>
            </a:r>
            <a:endParaRPr lang="zh-CN" altLang="en-US" sz="2800" b="1" dirty="0"/>
          </a:p>
        </p:txBody>
      </p:sp>
      <p:sp>
        <p:nvSpPr>
          <p:cNvPr id="2" name="矩形 38"/>
          <p:cNvSpPr>
            <a:spLocks noChangeArrowheads="1"/>
          </p:cNvSpPr>
          <p:nvPr/>
        </p:nvSpPr>
        <p:spPr bwMode="auto">
          <a:xfrm>
            <a:off x="909955" y="1341120"/>
            <a:ext cx="10369827"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lnSpc>
                <a:spcPct val="150000"/>
              </a:lnSpc>
              <a:spcBef>
                <a:spcPct val="0"/>
              </a:spcBef>
              <a:spcAft>
                <a:spcPct val="0"/>
              </a:spcAft>
              <a:defRPr/>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History</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对象可用于对用户在浏览器中访问过的</a:t>
            </a:r>
            <a:r>
              <a:rPr lang="en-US" altLang="zh-CN" sz="2000" b="1" dirty="0">
                <a:solidFill>
                  <a:srgbClr val="FF0000"/>
                </a:solidFill>
                <a:latin typeface="微软雅黑" panose="020B0503020204020204" pitchFamily="34" charset="-122"/>
                <a:ea typeface="微软雅黑" panose="020B0503020204020204" pitchFamily="34" charset="-122"/>
              </a:rPr>
              <a:t>URL</a:t>
            </a:r>
            <a:r>
              <a:rPr lang="zh-CN" altLang="en-US" sz="2000" b="1" dirty="0">
                <a:solidFill>
                  <a:srgbClr val="FF0000"/>
                </a:solidFill>
                <a:latin typeface="微软雅黑" panose="020B0503020204020204" pitchFamily="34" charset="-122"/>
                <a:ea typeface="微软雅黑" panose="020B0503020204020204" pitchFamily="34" charset="-122"/>
              </a:rPr>
              <a:t>历史记录</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进行操作。</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lvl="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每个浏览器窗口，每个标签页，乃至每个框架都有自己的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History</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对象与特定的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Window</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对象关联。</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出于安全性方面考虑，</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history</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a:t>
            </a:r>
            <a:r>
              <a:rPr lang="zh-CN" alt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不能直接</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获取用户浏览过的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，但可以控制浏览器实现“前进”、“后退”等功能。</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0" defTabSz="914400" eaLnBrk="1" fontAlgn="base" hangingPunct="1">
              <a:lnSpc>
                <a:spcPct val="150000"/>
              </a:lnSpc>
              <a:spcBef>
                <a:spcPct val="0"/>
              </a:spcBef>
              <a:spcAft>
                <a:spcPct val="0"/>
              </a:spcAft>
              <a:defRPr/>
            </a:pP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2. History</a:t>
            </a:r>
            <a:r>
              <a:rPr lang="zh-CN" altLang="en-US" b="1" dirty="0"/>
              <a:t>对象</a:t>
            </a:r>
            <a:endParaRPr lang="zh-CN" altLang="en-US" sz="2800" b="1" dirty="0"/>
          </a:p>
        </p:txBody>
      </p:sp>
      <p:sp>
        <p:nvSpPr>
          <p:cNvPr id="2" name="矩形 38"/>
          <p:cNvSpPr>
            <a:spLocks noChangeArrowheads="1"/>
          </p:cNvSpPr>
          <p:nvPr/>
        </p:nvSpPr>
        <p:spPr bwMode="auto">
          <a:xfrm>
            <a:off x="909955" y="1485578"/>
            <a:ext cx="103698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spcBef>
                <a:spcPct val="0"/>
              </a:spcBef>
              <a:spcAft>
                <a:spcPct val="0"/>
              </a:spcAft>
              <a:defRPr/>
            </a:pPr>
            <a:r>
              <a:rPr lang="en-US" altLang="zh-CN" sz="2000" b="1" u="sng" dirty="0">
                <a:solidFill>
                  <a:schemeClr val="accent1"/>
                </a:solidFill>
                <a:latin typeface="微软雅黑" panose="020B0503020204020204" pitchFamily="34" charset="-122"/>
                <a:ea typeface="微软雅黑" panose="020B0503020204020204" pitchFamily="34" charset="-122"/>
              </a:rPr>
              <a:t>History</a:t>
            </a:r>
            <a:r>
              <a:rPr lang="zh-CN" altLang="en-US" sz="2000" b="1" u="sng" dirty="0">
                <a:solidFill>
                  <a:schemeClr val="accent1"/>
                </a:solidFill>
                <a:latin typeface="微软雅黑" panose="020B0503020204020204" pitchFamily="34" charset="-122"/>
                <a:ea typeface="微软雅黑" panose="020B0503020204020204" pitchFamily="34" charset="-122"/>
              </a:rPr>
              <a:t>对象的常用属性及方法：</a:t>
            </a:r>
            <a:endParaRPr lang="en-US" altLang="zh-CN" sz="2000" b="1" u="sng"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982638" y="2061642"/>
          <a:ext cx="9721080" cy="1597336"/>
        </p:xfrm>
        <a:graphic>
          <a:graphicData uri="http://schemas.openxmlformats.org/drawingml/2006/table">
            <a:tbl>
              <a:tblPr firstRow="1" firstCol="1" bandRow="1"/>
              <a:tblGrid>
                <a:gridCol w="2232248">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gridCol w="5040560">
                  <a:extLst>
                    <a:ext uri="{9D8B030D-6E8A-4147-A177-3AD203B41FA5}">
                      <a16:colId xmlns:a16="http://schemas.microsoft.com/office/drawing/2014/main" val="20002"/>
                    </a:ext>
                  </a:extLst>
                </a:gridCol>
              </a:tblGrid>
              <a:tr h="261158">
                <a:tc>
                  <a:txBody>
                    <a:bodyPr/>
                    <a:lstStyle/>
                    <a:p>
                      <a:pPr indent="-64135" algn="ctr">
                        <a:spcAft>
                          <a:spcPts val="0"/>
                        </a:spcAft>
                      </a:pPr>
                      <a:r>
                        <a:rPr lang="zh-CN" sz="1800" b="1" kern="100" dirty="0">
                          <a:effectLst/>
                        </a:rPr>
                        <a:t>分类</a:t>
                      </a:r>
                      <a:endParaRPr lang="zh-CN" sz="1800" b="1" dirty="0">
                        <a:effectLst/>
                        <a:latin typeface="Times New Roman" panose="02020603050405020304"/>
                        <a:ea typeface="宋体" panose="02010600030101010101" pitchFamily="2" charset="-122"/>
                      </a:endParaRPr>
                    </a:p>
                  </a:txBody>
                  <a:tcPr marL="68580" marR="68580" marT="0" marB="0" anchor="ctr">
                    <a:solidFill>
                      <a:schemeClr val="bg2">
                        <a:lumMod val="60000"/>
                        <a:lumOff val="40000"/>
                      </a:schemeClr>
                    </a:solidFill>
                  </a:tcPr>
                </a:tc>
                <a:tc>
                  <a:txBody>
                    <a:bodyPr/>
                    <a:lstStyle/>
                    <a:p>
                      <a:pPr indent="-64135" algn="ctr">
                        <a:spcAft>
                          <a:spcPts val="0"/>
                        </a:spcAft>
                      </a:pPr>
                      <a:r>
                        <a:rPr lang="zh-CN" sz="1800" b="1" kern="100" dirty="0">
                          <a:effectLst/>
                        </a:rPr>
                        <a:t>名称</a:t>
                      </a:r>
                      <a:endParaRPr lang="zh-CN" sz="1800" b="1" dirty="0">
                        <a:effectLst/>
                        <a:latin typeface="Times New Roman" panose="02020603050405020304"/>
                        <a:ea typeface="宋体" panose="02010600030101010101" pitchFamily="2" charset="-122"/>
                      </a:endParaRPr>
                    </a:p>
                  </a:txBody>
                  <a:tcPr marL="68580" marR="68580" marT="0" marB="0" anchor="ctr">
                    <a:solidFill>
                      <a:schemeClr val="bg2">
                        <a:lumMod val="60000"/>
                        <a:lumOff val="40000"/>
                      </a:schemeClr>
                    </a:solidFill>
                  </a:tcPr>
                </a:tc>
                <a:tc>
                  <a:txBody>
                    <a:bodyPr/>
                    <a:lstStyle/>
                    <a:p>
                      <a:pPr algn="ctr">
                        <a:spcAft>
                          <a:spcPts val="0"/>
                        </a:spcAft>
                      </a:pPr>
                      <a:r>
                        <a:rPr lang="zh-CN" sz="1800" b="1" kern="100" dirty="0">
                          <a:effectLst/>
                        </a:rPr>
                        <a:t>说明</a:t>
                      </a:r>
                      <a:endParaRPr lang="zh-CN" sz="1800" b="1" dirty="0">
                        <a:effectLst/>
                        <a:latin typeface="Times New Roman" panose="02020603050405020304"/>
                        <a:ea typeface="宋体" panose="02010600030101010101" pitchFamily="2" charset="-122"/>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0000"/>
                  </a:ext>
                </a:extLst>
              </a:tr>
              <a:tr h="330754">
                <a:tc>
                  <a:txBody>
                    <a:bodyPr/>
                    <a:lstStyle/>
                    <a:p>
                      <a:pPr algn="ctr">
                        <a:spcAft>
                          <a:spcPts val="0"/>
                        </a:spcAft>
                      </a:pPr>
                      <a:r>
                        <a:rPr lang="zh-CN" sz="1800" kern="100">
                          <a:effectLst/>
                        </a:rPr>
                        <a:t>属性</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marL="109855" algn="just">
                        <a:spcAft>
                          <a:spcPts val="0"/>
                        </a:spcAft>
                      </a:pPr>
                      <a:r>
                        <a:rPr lang="en-US" sz="1800" kern="100">
                          <a:effectLst/>
                        </a:rPr>
                        <a:t>length</a:t>
                      </a:r>
                      <a:endParaRPr lang="zh-CN" sz="1800">
                        <a:effectLst/>
                        <a:latin typeface="Times New Roman" panose="02020603050405020304"/>
                        <a:ea typeface="宋体" panose="02010600030101010101" pitchFamily="2" charset="-122"/>
                      </a:endParaRPr>
                    </a:p>
                  </a:txBody>
                  <a:tcPr marL="68580" marR="68580" marT="0" marB="0"/>
                </a:tc>
                <a:tc>
                  <a:txBody>
                    <a:bodyPr/>
                    <a:lstStyle/>
                    <a:p>
                      <a:pPr marL="109855" algn="just">
                        <a:spcAft>
                          <a:spcPts val="0"/>
                        </a:spcAft>
                      </a:pPr>
                      <a:r>
                        <a:rPr lang="zh-CN" sz="1800" kern="100">
                          <a:effectLst/>
                        </a:rPr>
                        <a:t>返回历史列表中的网址数。</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330754">
                <a:tc rowSpan="3">
                  <a:txBody>
                    <a:bodyPr/>
                    <a:lstStyle/>
                    <a:p>
                      <a:pPr algn="ctr">
                        <a:spcAft>
                          <a:spcPts val="0"/>
                        </a:spcAft>
                      </a:pPr>
                      <a:r>
                        <a:rPr lang="zh-CN" sz="1800" kern="100">
                          <a:effectLst/>
                        </a:rPr>
                        <a:t>方法</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marL="109855" algn="just">
                        <a:spcAft>
                          <a:spcPts val="0"/>
                        </a:spcAft>
                      </a:pPr>
                      <a:r>
                        <a:rPr lang="en-US" sz="1800" kern="100">
                          <a:effectLst/>
                        </a:rPr>
                        <a:t>back()</a:t>
                      </a:r>
                      <a:endParaRPr lang="zh-CN" sz="1800">
                        <a:effectLst/>
                        <a:latin typeface="Times New Roman" panose="02020603050405020304"/>
                        <a:ea typeface="宋体" panose="02010600030101010101" pitchFamily="2" charset="-122"/>
                      </a:endParaRPr>
                    </a:p>
                  </a:txBody>
                  <a:tcPr marL="68580" marR="68580" marT="0" marB="0"/>
                </a:tc>
                <a:tc>
                  <a:txBody>
                    <a:bodyPr/>
                    <a:lstStyle/>
                    <a:p>
                      <a:pPr marL="109855" algn="just">
                        <a:spcAft>
                          <a:spcPts val="0"/>
                        </a:spcAft>
                      </a:pPr>
                      <a:r>
                        <a:rPr lang="zh-CN" sz="1800" kern="100">
                          <a:effectLst/>
                        </a:rPr>
                        <a:t>加载</a:t>
                      </a:r>
                      <a:r>
                        <a:rPr lang="en-US" sz="1800" kern="100">
                          <a:effectLst/>
                        </a:rPr>
                        <a:t>history</a:t>
                      </a:r>
                      <a:r>
                        <a:rPr lang="zh-CN" sz="1800" kern="100">
                          <a:effectLst/>
                        </a:rPr>
                        <a:t>列表中的前一个</a:t>
                      </a:r>
                      <a:r>
                        <a:rPr lang="en-US" sz="1800" kern="100">
                          <a:effectLst/>
                        </a:rPr>
                        <a:t>URL</a:t>
                      </a:r>
                      <a:r>
                        <a:rPr lang="zh-CN" sz="1800" kern="100">
                          <a:effectLst/>
                        </a:rPr>
                        <a:t>。</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330754">
                <a:tc vMerge="1">
                  <a:txBody>
                    <a:bodyPr/>
                    <a:lstStyle/>
                    <a:p>
                      <a:endParaRPr lang="zh-CN"/>
                    </a:p>
                  </a:txBody>
                  <a:tcPr/>
                </a:tc>
                <a:tc>
                  <a:txBody>
                    <a:bodyPr/>
                    <a:lstStyle/>
                    <a:p>
                      <a:pPr marL="109855" algn="just">
                        <a:spcAft>
                          <a:spcPts val="0"/>
                        </a:spcAft>
                      </a:pPr>
                      <a:r>
                        <a:rPr lang="en-US" sz="1800" kern="100">
                          <a:effectLst/>
                        </a:rPr>
                        <a:t>forward()</a:t>
                      </a:r>
                      <a:endParaRPr lang="zh-CN" sz="1800">
                        <a:effectLst/>
                        <a:latin typeface="Times New Roman" panose="02020603050405020304"/>
                        <a:ea typeface="宋体" panose="02010600030101010101" pitchFamily="2" charset="-122"/>
                      </a:endParaRPr>
                    </a:p>
                  </a:txBody>
                  <a:tcPr marL="68580" marR="68580" marT="0" marB="0"/>
                </a:tc>
                <a:tc>
                  <a:txBody>
                    <a:bodyPr/>
                    <a:lstStyle/>
                    <a:p>
                      <a:pPr marL="109855" algn="just">
                        <a:spcAft>
                          <a:spcPts val="0"/>
                        </a:spcAft>
                      </a:pPr>
                      <a:r>
                        <a:rPr lang="zh-CN" sz="1800" kern="100">
                          <a:effectLst/>
                        </a:rPr>
                        <a:t>加载</a:t>
                      </a:r>
                      <a:r>
                        <a:rPr lang="en-US" sz="1800" kern="100">
                          <a:effectLst/>
                        </a:rPr>
                        <a:t>history</a:t>
                      </a:r>
                      <a:r>
                        <a:rPr lang="zh-CN" sz="1800" kern="100">
                          <a:effectLst/>
                        </a:rPr>
                        <a:t>列表中的下一个</a:t>
                      </a:r>
                      <a:r>
                        <a:rPr lang="en-US" sz="1800" kern="100">
                          <a:effectLst/>
                        </a:rPr>
                        <a:t>URL</a:t>
                      </a:r>
                      <a:r>
                        <a:rPr lang="zh-CN" sz="1800" kern="100">
                          <a:effectLst/>
                        </a:rPr>
                        <a:t>。</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330754">
                <a:tc vMerge="1">
                  <a:txBody>
                    <a:bodyPr/>
                    <a:lstStyle/>
                    <a:p>
                      <a:endParaRPr lang="zh-CN"/>
                    </a:p>
                  </a:txBody>
                  <a:tcPr/>
                </a:tc>
                <a:tc>
                  <a:txBody>
                    <a:bodyPr/>
                    <a:lstStyle/>
                    <a:p>
                      <a:pPr marL="109855" algn="just">
                        <a:spcAft>
                          <a:spcPts val="0"/>
                        </a:spcAft>
                      </a:pPr>
                      <a:r>
                        <a:rPr lang="en-US" sz="1800" kern="100" dirty="0">
                          <a:effectLst/>
                        </a:rPr>
                        <a:t>go()</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marL="109855" algn="just">
                        <a:spcAft>
                          <a:spcPts val="0"/>
                        </a:spcAft>
                      </a:pPr>
                      <a:r>
                        <a:rPr lang="zh-CN" sz="1800" kern="100" dirty="0">
                          <a:effectLst/>
                        </a:rPr>
                        <a:t>加载</a:t>
                      </a:r>
                      <a:r>
                        <a:rPr lang="en-US" sz="1800" kern="100" dirty="0">
                          <a:effectLst/>
                        </a:rPr>
                        <a:t>history</a:t>
                      </a:r>
                      <a:r>
                        <a:rPr lang="zh-CN" sz="1800" kern="100" dirty="0">
                          <a:effectLst/>
                        </a:rPr>
                        <a:t>列表中的某个具体页面</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
        <p:nvSpPr>
          <p:cNvPr id="9" name="矩形 38"/>
          <p:cNvSpPr>
            <a:spLocks noChangeArrowheads="1"/>
          </p:cNvSpPr>
          <p:nvPr/>
        </p:nvSpPr>
        <p:spPr bwMode="auto">
          <a:xfrm>
            <a:off x="909955" y="3903940"/>
            <a:ext cx="1036982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lnSpc>
                <a:spcPct val="150000"/>
              </a:lnSpc>
              <a:spcBef>
                <a:spcPct val="0"/>
              </a:spcBef>
              <a:spcAft>
                <a:spcPct val="0"/>
              </a:spcAft>
              <a:defRPr/>
            </a:pPr>
            <a:r>
              <a:rPr lang="en-US" alt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go()</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方法：</a:t>
            </a:r>
            <a:endParaRPr lang="en-US" alt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当参数值是一个负整数时，表示“后退”指定的页数；</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当参数值是一个正整数时，表示“前进”指定的页数。</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当</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go()</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方法的参数分别为</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时，效果与</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forward()</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back()</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方法的等价。</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p:tgtEl>
                                          <p:spTgt spid="9">
                                            <p:txEl>
                                              <p:pRg st="1" end="1"/>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p:tgtEl>
                                          <p:spTgt spid="9">
                                            <p:txEl>
                                              <p:pRg st="2" end="2"/>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p:tgtEl>
                                          <p:spTgt spid="9">
                                            <p:txEl>
                                              <p:pRg st="3" end="3"/>
                                            </p:txEl>
                                          </p:spTgt>
                                        </p:tgtEl>
                                        <p:attrNameLst>
                                          <p:attrName>ppt_x</p:attrName>
                                        </p:attrNameLst>
                                      </p:cBhvr>
                                      <p:tavLst>
                                        <p:tav tm="0">
                                          <p:val>
                                            <p:strVal val="#ppt_x-#ppt_w*1.125000"/>
                                          </p:val>
                                        </p:tav>
                                        <p:tav tm="100000">
                                          <p:val>
                                            <p:strVal val="#ppt_x"/>
                                          </p:val>
                                        </p:tav>
                                      </p:tavLst>
                                    </p:anim>
                                    <p:animEffect transition="in" filter="wipe(right)">
                                      <p:cBhvr>
                                        <p:cTn id="3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2. History</a:t>
            </a:r>
            <a:r>
              <a:rPr lang="zh-CN" altLang="en-US" b="1" dirty="0"/>
              <a:t>对象</a:t>
            </a:r>
            <a:endParaRPr lang="zh-CN" altLang="en-US" sz="2800" b="1" dirty="0"/>
          </a:p>
        </p:txBody>
      </p:sp>
      <p:sp>
        <p:nvSpPr>
          <p:cNvPr id="7" name="矩形 38"/>
          <p:cNvSpPr>
            <a:spLocks noChangeArrowheads="1"/>
          </p:cNvSpPr>
          <p:nvPr/>
        </p:nvSpPr>
        <p:spPr bwMode="auto">
          <a:xfrm>
            <a:off x="478154" y="1341120"/>
            <a:ext cx="11449700" cy="212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indent="361950" defTabSz="914400" eaLnBrk="1" fontAlgn="base" hangingPunct="1">
              <a:lnSpc>
                <a:spcPct val="150000"/>
              </a:lnSpc>
              <a:spcBef>
                <a:spcPct val="0"/>
              </a:spcBef>
              <a:spcAft>
                <a:spcPct val="0"/>
              </a:spcAft>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下面是一个“历史记录跳转”的案例。</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0" indent="361950" defTabSz="914400" eaLnBrk="1" fontAlgn="base" hangingPunct="1">
              <a:lnSpc>
                <a:spcPct val="150000"/>
              </a:lnSpc>
              <a:spcBef>
                <a:spcPct val="0"/>
              </a:spcBef>
              <a:spcAft>
                <a:spcPct val="0"/>
              </a:spcAft>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主界面如下图所示：进入页面后，通过访问</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History</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length</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属性，在页面上显示历史记录当前已访问</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网址个数。当个数为</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时，也即暂未访问过其他</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时，“前进”按钮为灰色“不可用”状态；在访问过“新网页”（</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test.html</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）再回来之后，历史记录中已访问过的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个数更新为</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，并且“前进”按钮更新为“可用”状态。</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3211486"/>
            <a:ext cx="7540527" cy="249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8914"/>
                                        </p:tgtEl>
                                        <p:attrNameLst>
                                          <p:attrName>style.visibility</p:attrName>
                                        </p:attrNameLst>
                                      </p:cBhvr>
                                      <p:to>
                                        <p:strVal val="visible"/>
                                      </p:to>
                                    </p:set>
                                    <p:animEffect transition="in" filter="fade">
                                      <p:cBhvr>
                                        <p:cTn id="13" dur="1000"/>
                                        <p:tgtEl>
                                          <p:spTgt spid="38914"/>
                                        </p:tgtEl>
                                      </p:cBhvr>
                                    </p:animEffect>
                                    <p:anim calcmode="lin" valueType="num">
                                      <p:cBhvr>
                                        <p:cTn id="14" dur="1000" fill="hold"/>
                                        <p:tgtEl>
                                          <p:spTgt spid="38914"/>
                                        </p:tgtEl>
                                        <p:attrNameLst>
                                          <p:attrName>ppt_x</p:attrName>
                                        </p:attrNameLst>
                                      </p:cBhvr>
                                      <p:tavLst>
                                        <p:tav tm="0">
                                          <p:val>
                                            <p:strVal val="#ppt_x"/>
                                          </p:val>
                                        </p:tav>
                                        <p:tav tm="100000">
                                          <p:val>
                                            <p:strVal val="#ppt_x"/>
                                          </p:val>
                                        </p:tav>
                                      </p:tavLst>
                                    </p:anim>
                                    <p:anim calcmode="lin" valueType="num">
                                      <p:cBhvr>
                                        <p:cTn id="15" dur="1000" fill="hold"/>
                                        <p:tgtEl>
                                          <p:spTgt spid="389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2. History</a:t>
            </a:r>
            <a:r>
              <a:rPr lang="zh-CN" altLang="en-US" b="1" dirty="0"/>
              <a:t>对象</a:t>
            </a:r>
          </a:p>
        </p:txBody>
      </p:sp>
      <p:sp>
        <p:nvSpPr>
          <p:cNvPr id="9" name="文本框 104"/>
          <p:cNvSpPr txBox="1"/>
          <p:nvPr/>
        </p:nvSpPr>
        <p:spPr>
          <a:xfrm>
            <a:off x="7247334" y="1613625"/>
            <a:ext cx="3672408" cy="400110"/>
          </a:xfrm>
          <a:prstGeom prst="rect">
            <a:avLst/>
          </a:prstGeom>
          <a:noFill/>
          <a:ln w="9525">
            <a:noFill/>
          </a:ln>
        </p:spPr>
        <p:txBody>
          <a:bodyPr wrap="square">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3.3.2】</a:t>
            </a:r>
            <a:r>
              <a:rPr lang="zh-CN" altLang="en-US" sz="2000" b="1" dirty="0">
                <a:latin typeface="宋体" panose="02010600030101010101" pitchFamily="2" charset="-122"/>
                <a:ea typeface="宋体" panose="02010600030101010101" pitchFamily="2" charset="-122"/>
                <a:cs typeface="宋体" panose="02010600030101010101" pitchFamily="2" charset="-122"/>
              </a:rPr>
              <a:t>历史记录跳转</a:t>
            </a:r>
            <a:endParaRPr lang="zh-CN" altLang="en-US" sz="2000" dirty="0">
              <a:latin typeface="宋体" panose="02010600030101010101" pitchFamily="2" charset="-122"/>
              <a:cs typeface="宋体" panose="02010600030101010101" pitchFamily="2" charset="-122"/>
            </a:endParaRPr>
          </a:p>
        </p:txBody>
      </p:sp>
      <p:pic>
        <p:nvPicPr>
          <p:cNvPr id="3993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9302" y="3374926"/>
            <a:ext cx="4586689"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622" y="999156"/>
            <a:ext cx="4824536" cy="567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en-US" altLang="zh-CN" b="1" dirty="0"/>
              <a:t>. Navigator</a:t>
            </a:r>
            <a:r>
              <a:rPr lang="zh-CN" altLang="en-US" b="1" dirty="0"/>
              <a:t>对象</a:t>
            </a:r>
            <a:endParaRPr lang="zh-CN" altLang="en-US" sz="2800" b="1" dirty="0"/>
          </a:p>
        </p:txBody>
      </p:sp>
      <p:sp>
        <p:nvSpPr>
          <p:cNvPr id="2" name="矩形 38"/>
          <p:cNvSpPr>
            <a:spLocks noChangeArrowheads="1"/>
          </p:cNvSpPr>
          <p:nvPr/>
        </p:nvSpPr>
        <p:spPr bwMode="auto">
          <a:xfrm>
            <a:off x="909955" y="1341120"/>
            <a:ext cx="103698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lnSpc>
                <a:spcPct val="150000"/>
              </a:lnSpc>
              <a:spcBef>
                <a:spcPct val="0"/>
              </a:spcBef>
              <a:spcAft>
                <a:spcPct val="0"/>
              </a:spcAft>
              <a:defRPr/>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Navigator</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对象提供了</a:t>
            </a:r>
            <a:r>
              <a:rPr lang="zh-CN" altLang="en-US" sz="2000" b="1" dirty="0">
                <a:solidFill>
                  <a:srgbClr val="FF0000"/>
                </a:solidFill>
                <a:latin typeface="微软雅黑" panose="020B0503020204020204" pitchFamily="34" charset="-122"/>
                <a:ea typeface="微软雅黑" panose="020B0503020204020204" pitchFamily="34" charset="-122"/>
              </a:rPr>
              <a:t>访问者浏览器</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的有关信息，例如，浏览器名称、版本号和平台等，成为识别客户端浏览器的常用对象。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矩形 38"/>
          <p:cNvSpPr>
            <a:spLocks noChangeArrowheads="1"/>
          </p:cNvSpPr>
          <p:nvPr/>
        </p:nvSpPr>
        <p:spPr bwMode="auto">
          <a:xfrm>
            <a:off x="909954" y="2421682"/>
            <a:ext cx="103698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spcBef>
                <a:spcPct val="0"/>
              </a:spcBef>
              <a:spcAft>
                <a:spcPct val="0"/>
              </a:spcAft>
              <a:defRPr/>
            </a:pPr>
            <a:r>
              <a:rPr lang="en-US" altLang="zh-CN" sz="2000" b="1" u="sng" dirty="0">
                <a:solidFill>
                  <a:schemeClr val="accent1"/>
                </a:solidFill>
                <a:latin typeface="微软雅黑" panose="020B0503020204020204" pitchFamily="34" charset="-122"/>
                <a:ea typeface="微软雅黑" panose="020B0503020204020204" pitchFamily="34" charset="-122"/>
              </a:rPr>
              <a:t>Navigator</a:t>
            </a:r>
            <a:r>
              <a:rPr lang="zh-CN" altLang="en-US" sz="2000" b="1" u="sng" dirty="0">
                <a:solidFill>
                  <a:schemeClr val="accent1"/>
                </a:solidFill>
                <a:latin typeface="微软雅黑" panose="020B0503020204020204" pitchFamily="34" charset="-122"/>
                <a:ea typeface="微软雅黑" panose="020B0503020204020204" pitchFamily="34" charset="-122"/>
              </a:rPr>
              <a:t>对象的常用属性及方法：</a:t>
            </a:r>
            <a:endParaRPr lang="en-US" altLang="zh-CN" sz="2000" b="1" u="sng" dirty="0">
              <a:solidFill>
                <a:schemeClr val="accent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custDataLst>
              <p:tags r:id="rId1"/>
            </p:custDataLst>
          </p:nvPr>
        </p:nvGraphicFramePr>
        <p:xfrm>
          <a:off x="981963" y="2868736"/>
          <a:ext cx="10225811" cy="3585394"/>
        </p:xfrm>
        <a:graphic>
          <a:graphicData uri="http://schemas.openxmlformats.org/drawingml/2006/table">
            <a:tbl>
              <a:tblPr firstRow="1" firstCol="1" bandRow="1"/>
              <a:tblGrid>
                <a:gridCol w="1597612">
                  <a:extLst>
                    <a:ext uri="{9D8B030D-6E8A-4147-A177-3AD203B41FA5}">
                      <a16:colId xmlns:a16="http://schemas.microsoft.com/office/drawing/2014/main" val="20000"/>
                    </a:ext>
                  </a:extLst>
                </a:gridCol>
                <a:gridCol w="2147480">
                  <a:extLst>
                    <a:ext uri="{9D8B030D-6E8A-4147-A177-3AD203B41FA5}">
                      <a16:colId xmlns:a16="http://schemas.microsoft.com/office/drawing/2014/main" val="20001"/>
                    </a:ext>
                  </a:extLst>
                </a:gridCol>
                <a:gridCol w="6480719">
                  <a:extLst>
                    <a:ext uri="{9D8B030D-6E8A-4147-A177-3AD203B41FA5}">
                      <a16:colId xmlns:a16="http://schemas.microsoft.com/office/drawing/2014/main" val="20002"/>
                    </a:ext>
                  </a:extLst>
                </a:gridCol>
              </a:tblGrid>
              <a:tr h="451111">
                <a:tc>
                  <a:txBody>
                    <a:bodyPr/>
                    <a:lstStyle/>
                    <a:p>
                      <a:pPr indent="-64135" algn="ctr">
                        <a:spcAft>
                          <a:spcPts val="0"/>
                        </a:spcAft>
                      </a:pPr>
                      <a:r>
                        <a:rPr lang="zh-CN" sz="1800" b="1" kern="100" dirty="0">
                          <a:effectLst/>
                        </a:rPr>
                        <a:t>分类</a:t>
                      </a:r>
                      <a:endParaRPr lang="zh-CN" sz="1800" b="1" dirty="0">
                        <a:effectLst/>
                        <a:latin typeface="Times New Roman" panose="02020603050405020304"/>
                        <a:ea typeface="宋体" panose="02010600030101010101" pitchFamily="2" charset="-122"/>
                      </a:endParaRPr>
                    </a:p>
                  </a:txBody>
                  <a:tcPr marL="68580" marR="68580" marT="0" marB="0" anchor="ctr">
                    <a:solidFill>
                      <a:schemeClr val="bg2">
                        <a:lumMod val="60000"/>
                        <a:lumOff val="40000"/>
                      </a:schemeClr>
                    </a:solidFill>
                  </a:tcPr>
                </a:tc>
                <a:tc>
                  <a:txBody>
                    <a:bodyPr/>
                    <a:lstStyle/>
                    <a:p>
                      <a:pPr indent="-64135" algn="ctr">
                        <a:spcAft>
                          <a:spcPts val="0"/>
                        </a:spcAft>
                      </a:pPr>
                      <a:r>
                        <a:rPr lang="zh-CN" sz="1800" b="1" kern="100" dirty="0">
                          <a:effectLst/>
                        </a:rPr>
                        <a:t>名称</a:t>
                      </a:r>
                      <a:endParaRPr lang="zh-CN" sz="1800" b="1" dirty="0">
                        <a:effectLst/>
                        <a:latin typeface="Times New Roman" panose="02020603050405020304"/>
                        <a:ea typeface="宋体" panose="02010600030101010101" pitchFamily="2" charset="-122"/>
                      </a:endParaRPr>
                    </a:p>
                  </a:txBody>
                  <a:tcPr marL="68580" marR="68580" marT="0" marB="0" anchor="ctr">
                    <a:solidFill>
                      <a:schemeClr val="bg2">
                        <a:lumMod val="60000"/>
                        <a:lumOff val="40000"/>
                      </a:schemeClr>
                    </a:solidFill>
                  </a:tcPr>
                </a:tc>
                <a:tc>
                  <a:txBody>
                    <a:bodyPr/>
                    <a:lstStyle/>
                    <a:p>
                      <a:pPr algn="ctr">
                        <a:spcAft>
                          <a:spcPts val="0"/>
                        </a:spcAft>
                      </a:pPr>
                      <a:r>
                        <a:rPr lang="zh-CN" sz="1800" b="1" kern="100" dirty="0">
                          <a:effectLst/>
                        </a:rPr>
                        <a:t>说明</a:t>
                      </a:r>
                      <a:endParaRPr lang="zh-CN" sz="1800" b="1" dirty="0">
                        <a:effectLst/>
                        <a:latin typeface="Times New Roman" panose="02020603050405020304"/>
                        <a:ea typeface="宋体" panose="02010600030101010101" pitchFamily="2" charset="-122"/>
                      </a:endParaRPr>
                    </a:p>
                  </a:txBody>
                  <a:tcPr marL="68580" marR="68580" marT="0" marB="0" anchor="ctr">
                    <a:solidFill>
                      <a:schemeClr val="bg2">
                        <a:lumMod val="60000"/>
                        <a:lumOff val="40000"/>
                      </a:schemeClr>
                    </a:solidFill>
                  </a:tcPr>
                </a:tc>
                <a:extLst>
                  <a:ext uri="{0D108BD9-81ED-4DB2-BD59-A6C34878D82A}">
                    <a16:rowId xmlns:a16="http://schemas.microsoft.com/office/drawing/2014/main" val="10000"/>
                  </a:ext>
                </a:extLst>
              </a:tr>
              <a:tr h="356190">
                <a:tc rowSpan="6">
                  <a:txBody>
                    <a:bodyPr/>
                    <a:lstStyle/>
                    <a:p>
                      <a:pPr algn="ctr">
                        <a:spcAft>
                          <a:spcPts val="0"/>
                        </a:spcAft>
                      </a:pPr>
                      <a:r>
                        <a:rPr lang="zh-CN" sz="1800" kern="100" dirty="0">
                          <a:effectLst/>
                        </a:rPr>
                        <a:t>属性</a:t>
                      </a:r>
                      <a:endParaRPr lang="zh-CN" sz="1800" dirty="0">
                        <a:effectLst/>
                        <a:latin typeface="Times New Roman" panose="02020603050405020304"/>
                        <a:ea typeface="宋体" panose="02010600030101010101" pitchFamily="2" charset="-122"/>
                      </a:endParaRPr>
                    </a:p>
                  </a:txBody>
                  <a:tcPr marL="68580" marR="68580" marT="0" marB="0" anchor="ctr"/>
                </a:tc>
                <a:tc>
                  <a:txBody>
                    <a:bodyPr/>
                    <a:lstStyle/>
                    <a:p>
                      <a:pPr algn="just">
                        <a:spcAft>
                          <a:spcPts val="0"/>
                        </a:spcAft>
                      </a:pPr>
                      <a:r>
                        <a:rPr lang="en-US" sz="1800">
                          <a:effectLst/>
                        </a:rPr>
                        <a:t>appCodeName</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dirty="0">
                          <a:effectLst/>
                        </a:rPr>
                        <a:t>返回浏览器的内部名称。</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356190">
                <a:tc vMerge="1">
                  <a:txBody>
                    <a:bodyPr/>
                    <a:lstStyle/>
                    <a:p>
                      <a:endParaRPr lang="zh-CN"/>
                    </a:p>
                  </a:txBody>
                  <a:tcPr/>
                </a:tc>
                <a:tc>
                  <a:txBody>
                    <a:bodyPr/>
                    <a:lstStyle/>
                    <a:p>
                      <a:pPr algn="just">
                        <a:spcAft>
                          <a:spcPts val="0"/>
                        </a:spcAft>
                      </a:pPr>
                      <a:r>
                        <a:rPr lang="en-US" sz="1800" dirty="0" err="1">
                          <a:effectLst/>
                        </a:rPr>
                        <a:t>appName</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dirty="0">
                          <a:effectLst/>
                        </a:rPr>
                        <a:t>返回浏览器的名称。</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356190">
                <a:tc vMerge="1">
                  <a:txBody>
                    <a:bodyPr/>
                    <a:lstStyle/>
                    <a:p>
                      <a:endParaRPr lang="zh-CN"/>
                    </a:p>
                  </a:txBody>
                  <a:tcPr/>
                </a:tc>
                <a:tc>
                  <a:txBody>
                    <a:bodyPr/>
                    <a:lstStyle/>
                    <a:p>
                      <a:pPr algn="just">
                        <a:spcAft>
                          <a:spcPts val="0"/>
                        </a:spcAft>
                      </a:pPr>
                      <a:r>
                        <a:rPr lang="en-US" sz="1800">
                          <a:effectLst/>
                        </a:rPr>
                        <a:t>appVersion</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dirty="0">
                          <a:effectLst/>
                        </a:rPr>
                        <a:t>返回浏览器的平台和版本信息。</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451111">
                <a:tc vMerge="1">
                  <a:txBody>
                    <a:bodyPr/>
                    <a:lstStyle/>
                    <a:p>
                      <a:endParaRPr lang="zh-CN"/>
                    </a:p>
                  </a:txBody>
                  <a:tcPr/>
                </a:tc>
                <a:tc>
                  <a:txBody>
                    <a:bodyPr/>
                    <a:lstStyle/>
                    <a:p>
                      <a:pPr algn="just">
                        <a:spcAft>
                          <a:spcPts val="0"/>
                        </a:spcAft>
                      </a:pPr>
                      <a:r>
                        <a:rPr lang="en-US" sz="1800" dirty="0" err="1">
                          <a:effectLst/>
                        </a:rPr>
                        <a:t>cookieEnabled</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返回指明浏览器中是否启用</a:t>
                      </a:r>
                      <a:r>
                        <a:rPr lang="en-US" sz="1800">
                          <a:effectLst/>
                        </a:rPr>
                        <a:t>cookie</a:t>
                      </a:r>
                      <a:r>
                        <a:rPr lang="zh-CN" sz="1800">
                          <a:effectLst/>
                        </a:rPr>
                        <a:t>的布尔值。</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r h="356190">
                <a:tc vMerge="1">
                  <a:txBody>
                    <a:bodyPr/>
                    <a:lstStyle/>
                    <a:p>
                      <a:endParaRPr lang="zh-CN"/>
                    </a:p>
                  </a:txBody>
                  <a:tcPr/>
                </a:tc>
                <a:tc>
                  <a:txBody>
                    <a:bodyPr/>
                    <a:lstStyle/>
                    <a:p>
                      <a:pPr algn="just">
                        <a:spcAft>
                          <a:spcPts val="0"/>
                        </a:spcAft>
                      </a:pPr>
                      <a:r>
                        <a:rPr lang="en-US" sz="1800" dirty="0">
                          <a:effectLst/>
                        </a:rPr>
                        <a:t>platform</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返回运行浏览器的操作系统平台。</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5"/>
                  </a:ext>
                </a:extLst>
              </a:tr>
              <a:tr h="451111">
                <a:tc vMerge="1">
                  <a:txBody>
                    <a:bodyPr/>
                    <a:lstStyle/>
                    <a:p>
                      <a:endParaRPr lang="zh-CN"/>
                    </a:p>
                  </a:txBody>
                  <a:tcPr/>
                </a:tc>
                <a:tc>
                  <a:txBody>
                    <a:bodyPr/>
                    <a:lstStyle/>
                    <a:p>
                      <a:pPr algn="just">
                        <a:spcAft>
                          <a:spcPts val="0"/>
                        </a:spcAft>
                      </a:pPr>
                      <a:r>
                        <a:rPr lang="en-US" sz="1800">
                          <a:effectLst/>
                        </a:rPr>
                        <a:t>userAgent</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返回由客户端发送服务器的</a:t>
                      </a:r>
                      <a:r>
                        <a:rPr lang="en-US" sz="1800">
                          <a:effectLst/>
                        </a:rPr>
                        <a:t>User-Agent</a:t>
                      </a:r>
                      <a:r>
                        <a:rPr lang="zh-CN" sz="1800">
                          <a:effectLst/>
                        </a:rPr>
                        <a:t>头部的值。</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6"/>
                  </a:ext>
                </a:extLst>
              </a:tr>
              <a:tr h="356190">
                <a:tc rowSpan="2">
                  <a:txBody>
                    <a:bodyPr/>
                    <a:lstStyle/>
                    <a:p>
                      <a:pPr algn="ctr">
                        <a:spcAft>
                          <a:spcPts val="0"/>
                        </a:spcAft>
                      </a:pPr>
                      <a:r>
                        <a:rPr lang="zh-CN" sz="1800" kern="100">
                          <a:effectLst/>
                        </a:rPr>
                        <a:t>方法</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spcAft>
                          <a:spcPts val="0"/>
                        </a:spcAft>
                      </a:pPr>
                      <a:r>
                        <a:rPr lang="en-US" sz="1800" kern="100">
                          <a:effectLst/>
                        </a:rPr>
                        <a:t>javaEnabled()</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kern="100" dirty="0">
                          <a:effectLst/>
                        </a:rPr>
                        <a:t>指定是否在浏览器中启用</a:t>
                      </a:r>
                      <a:r>
                        <a:rPr lang="en-US" sz="1800" kern="100" dirty="0">
                          <a:effectLst/>
                        </a:rPr>
                        <a:t>Java</a:t>
                      </a:r>
                      <a:r>
                        <a:rPr lang="zh-CN" sz="1800" kern="100" dirty="0">
                          <a:effectLst/>
                        </a:rPr>
                        <a:t>。</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7"/>
                  </a:ext>
                </a:extLst>
              </a:tr>
              <a:tr h="451111">
                <a:tc vMerge="1">
                  <a:txBody>
                    <a:bodyPr/>
                    <a:lstStyle/>
                    <a:p>
                      <a:endParaRPr lang="zh-CN"/>
                    </a:p>
                  </a:txBody>
                  <a:tcPr/>
                </a:tc>
                <a:tc>
                  <a:txBody>
                    <a:bodyPr/>
                    <a:lstStyle/>
                    <a:p>
                      <a:pPr algn="just">
                        <a:spcAft>
                          <a:spcPts val="0"/>
                        </a:spcAft>
                      </a:pPr>
                      <a:r>
                        <a:rPr lang="en-US" sz="1800" kern="100" dirty="0">
                          <a:effectLst/>
                        </a:rPr>
                        <a:t>taintEnabled()</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kern="100" dirty="0">
                          <a:effectLst/>
                        </a:rPr>
                        <a:t>指定浏览器是否启用数据污点</a:t>
                      </a:r>
                      <a:r>
                        <a:rPr lang="en-US" sz="1800" kern="100" dirty="0">
                          <a:effectLst/>
                        </a:rPr>
                        <a:t>(data tainting)</a:t>
                      </a:r>
                      <a:r>
                        <a:rPr lang="zh-CN" sz="1800" kern="100" dirty="0">
                          <a:effectLst/>
                        </a:rPr>
                        <a:t>。</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3. Navigator</a:t>
            </a:r>
            <a:r>
              <a:rPr lang="zh-CN" altLang="en-US" b="1" dirty="0"/>
              <a:t>对象</a:t>
            </a:r>
          </a:p>
        </p:txBody>
      </p:sp>
      <p:sp>
        <p:nvSpPr>
          <p:cNvPr id="9" name="文本框 104"/>
          <p:cNvSpPr txBox="1"/>
          <p:nvPr/>
        </p:nvSpPr>
        <p:spPr>
          <a:xfrm>
            <a:off x="694372" y="1269365"/>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3.3.3】</a:t>
            </a:r>
            <a:r>
              <a:rPr lang="zh-CN" altLang="en-US" sz="2000" b="1" dirty="0">
                <a:latin typeface="宋体" panose="02010600030101010101" pitchFamily="2" charset="-122"/>
                <a:ea typeface="宋体" panose="02010600030101010101" pitchFamily="2" charset="-122"/>
                <a:cs typeface="宋体" panose="02010600030101010101" pitchFamily="2" charset="-122"/>
              </a:rPr>
              <a:t>了解当前浏览器</a:t>
            </a:r>
            <a:endParaRPr lang="zh-CN" altLang="en-US" sz="2000" dirty="0">
              <a:latin typeface="宋体" panose="02010600030101010101" pitchFamily="2" charset="-122"/>
              <a:cs typeface="宋体" panose="02010600030101010101" pitchFamily="2" charset="-122"/>
            </a:endParaRPr>
          </a:p>
        </p:txBody>
      </p:sp>
      <p:sp>
        <p:nvSpPr>
          <p:cNvPr id="2" name="圆角矩形标注 1"/>
          <p:cNvSpPr/>
          <p:nvPr/>
        </p:nvSpPr>
        <p:spPr>
          <a:xfrm>
            <a:off x="478581" y="2709714"/>
            <a:ext cx="2554723" cy="1368152"/>
          </a:xfrm>
          <a:prstGeom prst="wedgeRoundRectCallout">
            <a:avLst>
              <a:gd name="adj1" fmla="val 71467"/>
              <a:gd name="adj2" fmla="val -2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t>下面通过一个案例了解客户端当前所用浏览器情况，并输出到控制台。</a:t>
            </a:r>
            <a:endParaRPr lang="en-US" altLang="zh-CN" sz="1800" dirty="0"/>
          </a:p>
        </p:txBody>
      </p:sp>
      <p:pic>
        <p:nvPicPr>
          <p:cNvPr id="4198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74986" y="2349675"/>
            <a:ext cx="9259916" cy="2483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en-US" altLang="zh-CN" b="1" dirty="0"/>
              <a:t> JavaScript</a:t>
            </a:r>
            <a:r>
              <a:rPr lang="zh-CN" altLang="en-US" b="1" dirty="0"/>
              <a:t>的三大组成部分</a:t>
            </a:r>
            <a:endParaRPr lang="zh-CN" altLang="en-US" sz="2800" b="1" dirty="0"/>
          </a:p>
        </p:txBody>
      </p:sp>
      <p:sp>
        <p:nvSpPr>
          <p:cNvPr id="103" name="矩形 102"/>
          <p:cNvSpPr/>
          <p:nvPr/>
        </p:nvSpPr>
        <p:spPr bwMode="auto">
          <a:xfrm>
            <a:off x="614114" y="1197546"/>
            <a:ext cx="11305256" cy="707886"/>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   整个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JavaScript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由</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ECMAScript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DOM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和</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三大部分组成。其中</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ECMAScript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是</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JavaScript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的语法基础，</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 DOM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和</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是</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JavaScript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的</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Web API</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endParaRPr lang="zh-CN" altLang="en-US"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endParaRPr>
          </a:p>
        </p:txBody>
      </p:sp>
      <p:sp>
        <p:nvSpPr>
          <p:cNvPr id="12" name="矩形 11"/>
          <p:cNvSpPr>
            <a:spLocks noChangeArrowheads="1"/>
          </p:cNvSpPr>
          <p:nvPr/>
        </p:nvSpPr>
        <p:spPr bwMode="auto">
          <a:xfrm>
            <a:off x="614114" y="4437906"/>
            <a:ext cx="11305256" cy="1754326"/>
          </a:xfrm>
          <a:prstGeom prst="rect">
            <a:avLst/>
          </a:prstGeom>
          <a:noFill/>
          <a:ln>
            <a:noFill/>
          </a:ln>
        </p:spPr>
        <p:txBody>
          <a:bodyPr wrap="square">
            <a:spAutoFit/>
          </a:bodyPr>
          <a:lstStyle/>
          <a:p>
            <a:pPr marL="285750" indent="-285750">
              <a:lnSpc>
                <a:spcPct val="200000"/>
              </a:lnSpc>
              <a:buFont typeface="Wingdings" panose="05000000000000000000" pitchFamily="2" charset="2"/>
              <a:buChar char="p"/>
            </a:pPr>
            <a:r>
              <a:rPr lang="en-US" altLang="zh-CN" sz="1800" b="1" u="sng" dirty="0">
                <a:solidFill>
                  <a:srgbClr val="0070C0"/>
                </a:solidFill>
              </a:rPr>
              <a:t>ECMAScript</a:t>
            </a:r>
            <a:r>
              <a:rPr lang="zh-CN" altLang="en-US" sz="1800" b="1" dirty="0">
                <a:solidFill>
                  <a:srgbClr val="0070C0"/>
                </a:solidFill>
              </a:rPr>
              <a:t>：</a:t>
            </a:r>
            <a:r>
              <a:rPr lang="zh-CN" altLang="en-US" sz="1800" dirty="0"/>
              <a:t>是整个 </a:t>
            </a:r>
            <a:r>
              <a:rPr lang="en-US" altLang="zh-CN" sz="1800" dirty="0"/>
              <a:t>JavaScript</a:t>
            </a:r>
            <a:r>
              <a:rPr lang="zh-CN" altLang="en-US" sz="1800" dirty="0"/>
              <a:t>的核心，包含</a:t>
            </a:r>
            <a:r>
              <a:rPr lang="en-US" altLang="zh-CN" sz="1800" dirty="0"/>
              <a:t>(</a:t>
            </a:r>
            <a:r>
              <a:rPr lang="zh-CN" altLang="en-US" sz="1800" dirty="0"/>
              <a:t>基本语法、变量、关键字、数据类型、语句、函数等等</a:t>
            </a:r>
            <a:r>
              <a:rPr lang="en-US" altLang="zh-CN" sz="1800" dirty="0"/>
              <a:t>)</a:t>
            </a:r>
          </a:p>
          <a:p>
            <a:pPr marL="285750" indent="-285750">
              <a:lnSpc>
                <a:spcPct val="200000"/>
              </a:lnSpc>
              <a:buFont typeface="Wingdings" panose="05000000000000000000" pitchFamily="2" charset="2"/>
              <a:buChar char="p"/>
            </a:pPr>
            <a:r>
              <a:rPr lang="en-US" altLang="zh-CN" sz="1800" b="1" u="sng" dirty="0">
                <a:solidFill>
                  <a:srgbClr val="0070C0"/>
                </a:solidFill>
              </a:rPr>
              <a:t>BOM</a:t>
            </a:r>
            <a:r>
              <a:rPr lang="zh-CN" altLang="en-US" sz="1800" b="1" dirty="0">
                <a:solidFill>
                  <a:srgbClr val="0070C0"/>
                </a:solidFill>
              </a:rPr>
              <a:t> ：</a:t>
            </a:r>
            <a:r>
              <a:rPr lang="zh-CN" altLang="en-US" sz="1800" dirty="0"/>
              <a:t>浏览器对象模型，包含</a:t>
            </a:r>
            <a:r>
              <a:rPr lang="en-US" altLang="zh-CN" sz="1800" dirty="0"/>
              <a:t>(</a:t>
            </a:r>
            <a:r>
              <a:rPr lang="zh-CN" altLang="en-US" sz="1800" dirty="0"/>
              <a:t>整个测览器相关内容</a:t>
            </a:r>
            <a:r>
              <a:rPr lang="en-US" altLang="zh-CN" sz="1800" dirty="0"/>
              <a:t>)</a:t>
            </a:r>
          </a:p>
          <a:p>
            <a:pPr marL="285750" indent="-285750">
              <a:lnSpc>
                <a:spcPct val="200000"/>
              </a:lnSpc>
              <a:buFont typeface="Wingdings" panose="05000000000000000000" pitchFamily="2" charset="2"/>
              <a:buChar char="p"/>
            </a:pPr>
            <a:r>
              <a:rPr lang="en-US" altLang="zh-CN" sz="1800" b="1" u="sng" dirty="0">
                <a:solidFill>
                  <a:srgbClr val="0070C0"/>
                </a:solidFill>
              </a:rPr>
              <a:t>DOM</a:t>
            </a:r>
            <a:r>
              <a:rPr lang="zh-CN" altLang="en-US" sz="1800" b="1" dirty="0">
                <a:solidFill>
                  <a:srgbClr val="0070C0"/>
                </a:solidFill>
              </a:rPr>
              <a:t> ：</a:t>
            </a:r>
            <a:r>
              <a:rPr lang="zh-CN" altLang="en-US" sz="1800" dirty="0"/>
              <a:t>文档对象模型，包含</a:t>
            </a:r>
            <a:r>
              <a:rPr lang="en-US" altLang="zh-CN" sz="1800" dirty="0"/>
              <a:t>(</a:t>
            </a:r>
            <a:r>
              <a:rPr lang="zh-CN" altLang="en-US" sz="1800" dirty="0"/>
              <a:t>整个</a:t>
            </a:r>
            <a:r>
              <a:rPr lang="en-US" altLang="zh-CN" sz="1800" dirty="0"/>
              <a:t>html</a:t>
            </a:r>
            <a:r>
              <a:rPr lang="zh-CN" altLang="en-US" sz="1800" dirty="0"/>
              <a:t>页面的内容</a:t>
            </a:r>
            <a:r>
              <a:rPr lang="en-US" altLang="zh-CN" sz="1800" dirty="0"/>
              <a:t>)</a:t>
            </a:r>
            <a:r>
              <a:rPr lang="zh-CN" altLang="en-US" sz="1800" dirty="0"/>
              <a:t>、</a:t>
            </a:r>
          </a:p>
        </p:txBody>
      </p:sp>
      <p:pic>
        <p:nvPicPr>
          <p:cNvPr id="11"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6854" y="1892881"/>
            <a:ext cx="5198332" cy="270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4</a:t>
            </a:r>
            <a:r>
              <a:rPr lang="en-US" altLang="zh-CN" b="1" dirty="0"/>
              <a:t>. Screen</a:t>
            </a:r>
            <a:r>
              <a:rPr lang="zh-CN" altLang="en-US" b="1" dirty="0"/>
              <a:t>对象</a:t>
            </a:r>
            <a:endParaRPr lang="zh-CN" altLang="en-US" sz="2800" b="1" dirty="0"/>
          </a:p>
        </p:txBody>
      </p:sp>
      <p:sp>
        <p:nvSpPr>
          <p:cNvPr id="2" name="矩形 38"/>
          <p:cNvSpPr>
            <a:spLocks noChangeArrowheads="1"/>
          </p:cNvSpPr>
          <p:nvPr/>
        </p:nvSpPr>
        <p:spPr bwMode="auto">
          <a:xfrm>
            <a:off x="909955" y="1341120"/>
            <a:ext cx="10369827"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lnSpc>
                <a:spcPct val="150000"/>
              </a:lnSpc>
              <a:spcBef>
                <a:spcPct val="0"/>
              </a:spcBef>
              <a:spcAft>
                <a:spcPct val="0"/>
              </a:spcAft>
              <a:defRPr/>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Screen</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对象包含客户端</a:t>
            </a:r>
            <a:r>
              <a:rPr lang="zh-CN" altLang="en-US" sz="2000" b="1" dirty="0">
                <a:solidFill>
                  <a:srgbClr val="FF0000"/>
                </a:solidFill>
                <a:latin typeface="微软雅黑" panose="020B0503020204020204" pitchFamily="34" charset="-122"/>
                <a:ea typeface="微软雅黑" panose="020B0503020204020204" pitchFamily="34" charset="-122"/>
              </a:rPr>
              <a:t>用户屏幕</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的有关信息。例如，屏幕分辨率的高和宽等。</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marL="34290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这些信息通常出现在测定客户端能力的站点跟踪工具中。</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defTabSz="914400" eaLnBrk="1" fontAlgn="base" hangingPunct="1">
              <a:lnSpc>
                <a:spcPct val="150000"/>
              </a:lnSpc>
              <a:spcBef>
                <a:spcPct val="0"/>
              </a:spcBef>
              <a:spcAft>
                <a:spcPct val="0"/>
              </a:spcAft>
              <a:buFont typeface="Wingdings" panose="05000000000000000000" pitchFamily="2" charset="2"/>
              <a:buChar char="p"/>
              <a:defRPr/>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screen</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对象在</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JavaScript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中属于不太常用到的对象。</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defTabSz="914400" eaLnBrk="1" fontAlgn="base" hangingPunct="1">
              <a:lnSpc>
                <a:spcPct val="150000"/>
              </a:lnSpc>
              <a:spcBef>
                <a:spcPct val="0"/>
              </a:spcBef>
              <a:spcAft>
                <a:spcPct val="0"/>
              </a:spcAft>
              <a:buFont typeface="Wingdings" panose="05000000000000000000" pitchFamily="2" charset="2"/>
              <a:buChar char="p"/>
              <a:defRP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不同浏览器的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Screen</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对象可能包含不同的属性。</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38"/>
          <p:cNvSpPr>
            <a:spLocks noChangeArrowheads="1"/>
          </p:cNvSpPr>
          <p:nvPr/>
        </p:nvSpPr>
        <p:spPr bwMode="auto">
          <a:xfrm>
            <a:off x="893111" y="3400615"/>
            <a:ext cx="103698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spcBef>
                <a:spcPct val="0"/>
              </a:spcBef>
              <a:spcAft>
                <a:spcPct val="0"/>
              </a:spcAft>
              <a:defRPr/>
            </a:pPr>
            <a:r>
              <a:rPr lang="zh-CN" altLang="en-US" sz="2000" b="1" u="sng" dirty="0">
                <a:solidFill>
                  <a:schemeClr val="accent1"/>
                </a:solidFill>
                <a:latin typeface="微软雅黑" panose="020B0503020204020204" pitchFamily="34" charset="-122"/>
                <a:ea typeface="微软雅黑" panose="020B0503020204020204" pitchFamily="34" charset="-122"/>
              </a:rPr>
              <a:t>主流浏览器中支持的</a:t>
            </a:r>
            <a:r>
              <a:rPr lang="en-US" altLang="zh-CN" sz="2000" b="1" u="sng" dirty="0">
                <a:solidFill>
                  <a:schemeClr val="accent1"/>
                </a:solidFill>
                <a:latin typeface="微软雅黑" panose="020B0503020204020204" pitchFamily="34" charset="-122"/>
                <a:ea typeface="微软雅黑" panose="020B0503020204020204" pitchFamily="34" charset="-122"/>
              </a:rPr>
              <a:t>screen</a:t>
            </a:r>
            <a:r>
              <a:rPr lang="zh-CN" altLang="en-US" sz="2000" b="1" u="sng" dirty="0">
                <a:solidFill>
                  <a:schemeClr val="accent1"/>
                </a:solidFill>
                <a:latin typeface="微软雅黑" panose="020B0503020204020204" pitchFamily="34" charset="-122"/>
                <a:ea typeface="微软雅黑" panose="020B0503020204020204" pitchFamily="34" charset="-122"/>
              </a:rPr>
              <a:t>属性：</a:t>
            </a:r>
            <a:endParaRPr lang="en-US" altLang="zh-CN" sz="2000" b="1" u="sng" dirty="0">
              <a:solidFill>
                <a:schemeClr val="accent1"/>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965796" y="3930487"/>
          <a:ext cx="7488832" cy="1920240"/>
        </p:xfrm>
        <a:graphic>
          <a:graphicData uri="http://schemas.openxmlformats.org/drawingml/2006/table">
            <a:tbl>
              <a:tblPr firstRow="1" firstCol="1" bandRow="1"/>
              <a:tblGrid>
                <a:gridCol w="1607103">
                  <a:extLst>
                    <a:ext uri="{9D8B030D-6E8A-4147-A177-3AD203B41FA5}">
                      <a16:colId xmlns:a16="http://schemas.microsoft.com/office/drawing/2014/main" val="20000"/>
                    </a:ext>
                  </a:extLst>
                </a:gridCol>
                <a:gridCol w="5881729">
                  <a:extLst>
                    <a:ext uri="{9D8B030D-6E8A-4147-A177-3AD203B41FA5}">
                      <a16:colId xmlns:a16="http://schemas.microsoft.com/office/drawing/2014/main" val="20001"/>
                    </a:ext>
                  </a:extLst>
                </a:gridCol>
              </a:tblGrid>
              <a:tr h="220345">
                <a:tc>
                  <a:txBody>
                    <a:bodyPr/>
                    <a:lstStyle/>
                    <a:p>
                      <a:pPr marL="21590" algn="ctr">
                        <a:spcAft>
                          <a:spcPts val="0"/>
                        </a:spcAft>
                      </a:pPr>
                      <a:r>
                        <a:rPr lang="zh-CN" sz="1800" b="1" kern="100" dirty="0">
                          <a:effectLst/>
                        </a:rPr>
                        <a:t>属性</a:t>
                      </a:r>
                      <a:endParaRPr lang="zh-CN" sz="1800" b="1" dirty="0">
                        <a:effectLst/>
                        <a:latin typeface="Times New Roman" panose="02020603050405020304"/>
                        <a:ea typeface="Times New Roman" panose="02020603050405020304"/>
                      </a:endParaRPr>
                    </a:p>
                  </a:txBody>
                  <a:tcPr marL="68580" marR="68580" marT="0" marB="0">
                    <a:solidFill>
                      <a:schemeClr val="bg2">
                        <a:lumMod val="60000"/>
                        <a:lumOff val="40000"/>
                      </a:schemeClr>
                    </a:solidFill>
                  </a:tcPr>
                </a:tc>
                <a:tc>
                  <a:txBody>
                    <a:bodyPr/>
                    <a:lstStyle/>
                    <a:p>
                      <a:pPr marL="21590" algn="ctr">
                        <a:spcAft>
                          <a:spcPts val="0"/>
                        </a:spcAft>
                      </a:pPr>
                      <a:r>
                        <a:rPr lang="zh-CN" sz="1800" b="1" kern="100" dirty="0">
                          <a:effectLst/>
                        </a:rPr>
                        <a:t>说明</a:t>
                      </a:r>
                      <a:endParaRPr lang="zh-CN" sz="1800" b="1" dirty="0">
                        <a:effectLst/>
                        <a:latin typeface="Times New Roman" panose="02020603050405020304"/>
                        <a:ea typeface="Times New Roman" panose="02020603050405020304"/>
                      </a:endParaRPr>
                    </a:p>
                  </a:txBody>
                  <a:tcPr marL="68580" marR="68580" marT="0" marB="0">
                    <a:solidFill>
                      <a:schemeClr val="bg2">
                        <a:lumMod val="60000"/>
                        <a:lumOff val="40000"/>
                      </a:schemeClr>
                    </a:solidFill>
                  </a:tcPr>
                </a:tc>
                <a:extLst>
                  <a:ext uri="{0D108BD9-81ED-4DB2-BD59-A6C34878D82A}">
                    <a16:rowId xmlns:a16="http://schemas.microsoft.com/office/drawing/2014/main" val="10000"/>
                  </a:ext>
                </a:extLst>
              </a:tr>
              <a:tr h="220345">
                <a:tc>
                  <a:txBody>
                    <a:bodyPr/>
                    <a:lstStyle/>
                    <a:p>
                      <a:pPr algn="just">
                        <a:spcAft>
                          <a:spcPts val="0"/>
                        </a:spcAft>
                      </a:pPr>
                      <a:r>
                        <a:rPr lang="en-US" sz="1800">
                          <a:effectLst/>
                        </a:rPr>
                        <a:t>height</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返回整个屏幕的高</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1"/>
                  </a:ext>
                </a:extLst>
              </a:tr>
              <a:tr h="220345">
                <a:tc>
                  <a:txBody>
                    <a:bodyPr/>
                    <a:lstStyle/>
                    <a:p>
                      <a:pPr algn="just">
                        <a:spcAft>
                          <a:spcPts val="0"/>
                        </a:spcAft>
                      </a:pPr>
                      <a:r>
                        <a:rPr lang="en-US" sz="1800">
                          <a:effectLst/>
                        </a:rPr>
                        <a:t>width</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返回整个屏幕的宽</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2"/>
                  </a:ext>
                </a:extLst>
              </a:tr>
              <a:tr h="229235">
                <a:tc>
                  <a:txBody>
                    <a:bodyPr/>
                    <a:lstStyle/>
                    <a:p>
                      <a:pPr algn="just">
                        <a:spcAft>
                          <a:spcPts val="0"/>
                        </a:spcAft>
                      </a:pPr>
                      <a:r>
                        <a:rPr lang="en-US" sz="1800" dirty="0" err="1">
                          <a:effectLst/>
                        </a:rPr>
                        <a:t>availHeight</a:t>
                      </a:r>
                      <a:endParaRPr lang="zh-CN" sz="1800" dirty="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返回浏览器窗口在屏幕上可占用的垂直空间</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3"/>
                  </a:ext>
                </a:extLst>
              </a:tr>
              <a:tr h="220345">
                <a:tc>
                  <a:txBody>
                    <a:bodyPr/>
                    <a:lstStyle/>
                    <a:p>
                      <a:pPr algn="just">
                        <a:spcAft>
                          <a:spcPts val="0"/>
                        </a:spcAft>
                      </a:pPr>
                      <a:r>
                        <a:rPr lang="en-US" sz="1800">
                          <a:effectLst/>
                        </a:rPr>
                        <a:t>availWidth</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a:effectLst/>
                        </a:rPr>
                        <a:t>返回浏览器窗口在屏幕上可占用的水平空间</a:t>
                      </a:r>
                      <a:endParaRPr lang="zh-CN" sz="180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4"/>
                  </a:ext>
                </a:extLst>
              </a:tr>
              <a:tr h="220345">
                <a:tc>
                  <a:txBody>
                    <a:bodyPr/>
                    <a:lstStyle/>
                    <a:p>
                      <a:pPr algn="just">
                        <a:spcAft>
                          <a:spcPts val="0"/>
                        </a:spcAft>
                      </a:pPr>
                      <a:r>
                        <a:rPr lang="en-US" sz="1800">
                          <a:effectLst/>
                        </a:rPr>
                        <a:t>colorDepth</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dirty="0">
                          <a:effectLst/>
                        </a:rPr>
                        <a:t>返回屏幕的颜色深度</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5"/>
                  </a:ext>
                </a:extLst>
              </a:tr>
              <a:tr h="220345">
                <a:tc>
                  <a:txBody>
                    <a:bodyPr/>
                    <a:lstStyle/>
                    <a:p>
                      <a:pPr algn="just">
                        <a:spcAft>
                          <a:spcPts val="0"/>
                        </a:spcAft>
                      </a:pPr>
                      <a:r>
                        <a:rPr lang="en-US" sz="1800">
                          <a:effectLst/>
                        </a:rPr>
                        <a:t>pixelDepth</a:t>
                      </a:r>
                      <a:endParaRPr lang="zh-CN" sz="1800">
                        <a:effectLst/>
                        <a:latin typeface="Times New Roman" panose="02020603050405020304"/>
                        <a:ea typeface="宋体" panose="02010600030101010101" pitchFamily="2" charset="-122"/>
                      </a:endParaRPr>
                    </a:p>
                  </a:txBody>
                  <a:tcPr marL="68580" marR="68580" marT="0" marB="0"/>
                </a:tc>
                <a:tc>
                  <a:txBody>
                    <a:bodyPr/>
                    <a:lstStyle/>
                    <a:p>
                      <a:pPr algn="just">
                        <a:spcAft>
                          <a:spcPts val="0"/>
                        </a:spcAft>
                      </a:pPr>
                      <a:r>
                        <a:rPr lang="zh-CN" sz="1800" dirty="0">
                          <a:effectLst/>
                        </a:rPr>
                        <a:t>返回屏幕的位深度</a:t>
                      </a:r>
                      <a:r>
                        <a:rPr lang="en-US" sz="1800" dirty="0">
                          <a:effectLst/>
                        </a:rPr>
                        <a:t>/</a:t>
                      </a:r>
                      <a:r>
                        <a:rPr lang="zh-CN" sz="1800" dirty="0">
                          <a:effectLst/>
                        </a:rPr>
                        <a:t>色彩深度</a:t>
                      </a:r>
                      <a:endParaRPr lang="zh-CN" sz="1800" dirty="0">
                        <a:effectLst/>
                        <a:latin typeface="Times New Roman" panose="02020603050405020304"/>
                        <a:ea typeface="宋体" panose="02010600030101010101" pitchFamily="2" charset="-122"/>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4. Screen</a:t>
            </a:r>
            <a:r>
              <a:rPr lang="zh-CN" altLang="en-US" b="1" dirty="0"/>
              <a:t>对象</a:t>
            </a:r>
          </a:p>
        </p:txBody>
      </p:sp>
      <p:sp>
        <p:nvSpPr>
          <p:cNvPr id="9" name="文本框 104"/>
          <p:cNvSpPr txBox="1"/>
          <p:nvPr/>
        </p:nvSpPr>
        <p:spPr>
          <a:xfrm>
            <a:off x="694372" y="1269365"/>
            <a:ext cx="5080000" cy="400110"/>
          </a:xfrm>
          <a:prstGeom prst="rect">
            <a:avLst/>
          </a:prstGeom>
          <a:noFill/>
          <a:ln w="9525">
            <a:noFill/>
          </a:ln>
        </p:spPr>
        <p:txBody>
          <a:bodyPr>
            <a:spAutoFit/>
          </a:bodyPr>
          <a:lstStyle/>
          <a:p>
            <a:pPr indent="0"/>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案例</a:t>
            </a:r>
            <a:r>
              <a:rPr lang="en-US" altLang="zh-CN" sz="2000" b="1" dirty="0">
                <a:latin typeface="宋体" panose="02010600030101010101" pitchFamily="2" charset="-122"/>
                <a:ea typeface="宋体" panose="02010600030101010101" pitchFamily="2" charset="-122"/>
                <a:cs typeface="宋体" panose="02010600030101010101" pitchFamily="2" charset="-122"/>
              </a:rPr>
              <a:t>3.3.4】</a:t>
            </a:r>
            <a:r>
              <a:rPr lang="zh-CN" altLang="en-US" sz="2000" b="1" dirty="0">
                <a:latin typeface="宋体" panose="02010600030101010101" pitchFamily="2" charset="-122"/>
                <a:ea typeface="宋体" panose="02010600030101010101" pitchFamily="2" charset="-122"/>
                <a:cs typeface="宋体" panose="02010600030101010101" pitchFamily="2" charset="-122"/>
              </a:rPr>
              <a:t>了解当前屏幕</a:t>
            </a:r>
            <a:endParaRPr lang="zh-CN" altLang="en-US" sz="2000" dirty="0">
              <a:latin typeface="宋体" panose="02010600030101010101" pitchFamily="2" charset="-122"/>
              <a:cs typeface="宋体" panose="02010600030101010101" pitchFamily="2" charset="-122"/>
            </a:endParaRPr>
          </a:p>
        </p:txBody>
      </p:sp>
      <p:sp>
        <p:nvSpPr>
          <p:cNvPr id="2" name="圆角矩形标注 1"/>
          <p:cNvSpPr/>
          <p:nvPr/>
        </p:nvSpPr>
        <p:spPr>
          <a:xfrm>
            <a:off x="478581" y="2709714"/>
            <a:ext cx="2554723" cy="1368152"/>
          </a:xfrm>
          <a:prstGeom prst="wedgeRoundRectCallout">
            <a:avLst>
              <a:gd name="adj1" fmla="val 71467"/>
              <a:gd name="adj2" fmla="val -2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t>下面通过一个案例了解客户端当前显示器屏幕情况，并输出到控制台。</a:t>
            </a:r>
            <a:endParaRPr lang="en-US" altLang="zh-CN" sz="1800" dirty="0"/>
          </a:p>
        </p:txBody>
      </p:sp>
      <p:pic>
        <p:nvPicPr>
          <p:cNvPr id="4505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8821" y="2481076"/>
            <a:ext cx="8922245" cy="20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单元小结</a:t>
            </a:r>
          </a:p>
        </p:txBody>
      </p:sp>
      <p:sp>
        <p:nvSpPr>
          <p:cNvPr id="2" name="矩形 1"/>
          <p:cNvSpPr/>
          <p:nvPr/>
        </p:nvSpPr>
        <p:spPr>
          <a:xfrm>
            <a:off x="910590" y="1845310"/>
            <a:ext cx="11029950" cy="1437640"/>
          </a:xfrm>
          <a:prstGeom prst="rect">
            <a:avLst/>
          </a:prstGeom>
        </p:spPr>
        <p:txBody>
          <a:bodyPr wrap="square" rtlCol="0">
            <a:noAutofit/>
          </a:bodyPr>
          <a:lstStyle/>
          <a:p>
            <a:pPr lvl="0" indent="361950" eaLnBrk="0" hangingPunct="0">
              <a:lnSpc>
                <a:spcPts val="3500"/>
              </a:lnSpc>
              <a:buFont typeface="Wingdings" panose="05000000000000000000" charset="0"/>
              <a:tabLst>
                <a:tab pos="457200" algn="l"/>
              </a:tabLst>
              <a:defRPr/>
            </a:pPr>
            <a:r>
              <a:rPr lang="zh-CN" altLang="en-US" sz="1800" dirty="0">
                <a:latin typeface="+mn-ea"/>
                <a:cs typeface="宋体" panose="02010600030101010101" pitchFamily="2" charset="-122"/>
                <a:sym typeface="+mn-ea"/>
              </a:rPr>
              <a:t>本章首先介绍了</a:t>
            </a:r>
            <a:r>
              <a:rPr lang="en-US" altLang="zh-CN" sz="1800" dirty="0">
                <a:latin typeface="+mn-ea"/>
                <a:cs typeface="宋体" panose="02010600030101010101" pitchFamily="2" charset="-122"/>
                <a:sym typeface="+mn-ea"/>
              </a:rPr>
              <a:t>BOM</a:t>
            </a:r>
            <a:r>
              <a:rPr lang="zh-CN" altLang="en-US" sz="1800" dirty="0">
                <a:latin typeface="+mn-ea"/>
                <a:cs typeface="宋体" panose="02010600030101010101" pitchFamily="2" charset="-122"/>
                <a:sym typeface="+mn-ea"/>
              </a:rPr>
              <a:t>是</a:t>
            </a:r>
            <a:r>
              <a:rPr lang="en-US" altLang="zh-CN" sz="1800" dirty="0">
                <a:latin typeface="+mn-ea"/>
                <a:cs typeface="宋体" panose="02010600030101010101" pitchFamily="2" charset="-122"/>
                <a:sym typeface="+mn-ea"/>
              </a:rPr>
              <a:t>Javascript</a:t>
            </a:r>
            <a:r>
              <a:rPr lang="zh-CN" altLang="en-US" sz="1800" dirty="0">
                <a:latin typeface="+mn-ea"/>
                <a:cs typeface="宋体" panose="02010600030101010101" pitchFamily="2" charset="-122"/>
                <a:sym typeface="+mn-ea"/>
              </a:rPr>
              <a:t>三大组成部分之一，讲解了</a:t>
            </a:r>
            <a:r>
              <a:rPr lang="en-US" altLang="zh-CN" sz="1800" dirty="0">
                <a:latin typeface="+mn-ea"/>
                <a:cs typeface="宋体" panose="02010600030101010101" pitchFamily="2" charset="-122"/>
                <a:sym typeface="+mn-ea"/>
              </a:rPr>
              <a:t>BOM</a:t>
            </a:r>
            <a:r>
              <a:rPr lang="zh-CN" altLang="en-US" sz="1800" dirty="0">
                <a:latin typeface="+mn-ea"/>
                <a:cs typeface="宋体" panose="02010600030101010101" pitchFamily="2" charset="-122"/>
                <a:sym typeface="+mn-ea"/>
              </a:rPr>
              <a:t>的概念及结构。</a:t>
            </a:r>
            <a:endParaRPr lang="en-US" altLang="zh-CN" sz="1800" dirty="0">
              <a:latin typeface="+mn-ea"/>
              <a:cs typeface="宋体" panose="02010600030101010101" pitchFamily="2" charset="-122"/>
              <a:sym typeface="+mn-ea"/>
            </a:endParaRPr>
          </a:p>
          <a:p>
            <a:pPr lvl="0" indent="361950" eaLnBrk="0" hangingPunct="0">
              <a:lnSpc>
                <a:spcPts val="3500"/>
              </a:lnSpc>
              <a:buFont typeface="Wingdings" panose="05000000000000000000" charset="0"/>
              <a:tabLst>
                <a:tab pos="457200" algn="l"/>
              </a:tabLst>
              <a:defRPr/>
            </a:pPr>
            <a:r>
              <a:rPr lang="zh-CN" altLang="en-US" sz="1800" dirty="0">
                <a:latin typeface="+mn-ea"/>
                <a:cs typeface="宋体" panose="02010600030101010101" pitchFamily="2" charset="-122"/>
                <a:sym typeface="+mn-ea"/>
              </a:rPr>
              <a:t>重点讲解了 </a:t>
            </a:r>
            <a:r>
              <a:rPr lang="en-US" altLang="zh-CN" sz="1800" dirty="0">
                <a:latin typeface="+mn-ea"/>
                <a:cs typeface="宋体" panose="02010600030101010101" pitchFamily="2" charset="-122"/>
                <a:sym typeface="+mn-ea"/>
              </a:rPr>
              <a:t>Window</a:t>
            </a:r>
            <a:r>
              <a:rPr lang="zh-CN" altLang="en-US" sz="1800" dirty="0">
                <a:latin typeface="+mn-ea"/>
                <a:cs typeface="宋体" panose="02010600030101010101" pitchFamily="2" charset="-122"/>
                <a:sym typeface="+mn-ea"/>
              </a:rPr>
              <a:t>对象、 </a:t>
            </a:r>
            <a:r>
              <a:rPr lang="en-US" altLang="zh-CN" sz="1800" dirty="0">
                <a:latin typeface="+mn-ea"/>
                <a:cs typeface="宋体" panose="02010600030101010101" pitchFamily="2" charset="-122"/>
                <a:sym typeface="+mn-ea"/>
              </a:rPr>
              <a:t>Location</a:t>
            </a:r>
            <a:r>
              <a:rPr lang="zh-CN" altLang="en-US" sz="1800" dirty="0">
                <a:latin typeface="+mn-ea"/>
                <a:cs typeface="宋体" panose="02010600030101010101" pitchFamily="2" charset="-122"/>
                <a:sym typeface="+mn-ea"/>
              </a:rPr>
              <a:t>对象、 </a:t>
            </a:r>
            <a:r>
              <a:rPr lang="en-US" altLang="zh-CN" sz="1800" dirty="0">
                <a:latin typeface="+mn-ea"/>
                <a:cs typeface="宋体" panose="02010600030101010101" pitchFamily="2" charset="-122"/>
                <a:sym typeface="+mn-ea"/>
              </a:rPr>
              <a:t>History</a:t>
            </a:r>
            <a:r>
              <a:rPr lang="zh-CN" altLang="en-US" sz="1800" dirty="0">
                <a:latin typeface="+mn-ea"/>
                <a:cs typeface="宋体" panose="02010600030101010101" pitchFamily="2" charset="-122"/>
                <a:sym typeface="+mn-ea"/>
              </a:rPr>
              <a:t>对象的常用的属性和方法。</a:t>
            </a:r>
            <a:endParaRPr lang="en-US" altLang="zh-CN" sz="1800" dirty="0">
              <a:latin typeface="+mn-ea"/>
              <a:cs typeface="宋体" panose="02010600030101010101" pitchFamily="2" charset="-122"/>
              <a:sym typeface="+mn-ea"/>
            </a:endParaRPr>
          </a:p>
          <a:p>
            <a:pPr lvl="0" indent="361950" eaLnBrk="0" hangingPunct="0">
              <a:lnSpc>
                <a:spcPts val="3500"/>
              </a:lnSpc>
              <a:buFont typeface="Wingdings" panose="05000000000000000000" charset="0"/>
              <a:tabLst>
                <a:tab pos="457200" algn="l"/>
              </a:tabLst>
              <a:defRPr/>
            </a:pPr>
            <a:r>
              <a:rPr lang="zh-CN" altLang="en-US" sz="1800" dirty="0">
                <a:latin typeface="+mn-ea"/>
                <a:cs typeface="宋体" panose="02010600030101010101" pitchFamily="2" charset="-122"/>
                <a:sym typeface="+mn-ea"/>
              </a:rPr>
              <a:t>通过本章的学习，读者可以使用</a:t>
            </a:r>
            <a:r>
              <a:rPr lang="en-US" altLang="zh-CN" sz="1800" dirty="0">
                <a:latin typeface="+mn-ea"/>
                <a:cs typeface="宋体" panose="02010600030101010101" pitchFamily="2" charset="-122"/>
                <a:sym typeface="+mn-ea"/>
              </a:rPr>
              <a:t>BOM</a:t>
            </a:r>
            <a:r>
              <a:rPr lang="zh-CN" altLang="en-US" sz="1800" dirty="0">
                <a:latin typeface="+mn-ea"/>
                <a:cs typeface="宋体" panose="02010600030101010101" pitchFamily="2" charset="-122"/>
                <a:sym typeface="+mn-ea"/>
              </a:rPr>
              <a:t>对象中的属性和方法实现窗口、定时器以及</a:t>
            </a:r>
            <a:r>
              <a:rPr lang="en-US" altLang="zh-CN" sz="1800" dirty="0">
                <a:latin typeface="+mn-ea"/>
                <a:cs typeface="宋体" panose="02010600030101010101" pitchFamily="2" charset="-122"/>
                <a:sym typeface="+mn-ea"/>
              </a:rPr>
              <a:t>URL</a:t>
            </a:r>
            <a:r>
              <a:rPr lang="zh-CN" altLang="en-US" sz="1800" dirty="0">
                <a:latin typeface="+mn-ea"/>
                <a:cs typeface="宋体" panose="02010600030101010101" pitchFamily="2" charset="-122"/>
                <a:sym typeface="+mn-ea"/>
              </a:rPr>
              <a:t>导航的相关操作。</a:t>
            </a:r>
            <a:endParaRPr lang="en-US" altLang="zh-CN" sz="1800" dirty="0">
              <a:latin typeface="+mn-ea"/>
              <a:cs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30000"/>
                                  </p:iterate>
                                  <p:childTnLst>
                                    <p:set>
                                      <p:cBhvr>
                                        <p:cTn id="6" dur="300"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childTnLst>
                                </p:cTn>
                              </p:par>
                            </p:childTnLst>
                          </p:cTn>
                        </p:par>
                        <p:par>
                          <p:cTn id="8" fill="hold">
                            <p:stCondLst>
                              <p:cond delay="4079"/>
                            </p:stCondLst>
                            <p:childTnLst>
                              <p:par>
                                <p:cTn id="9" presetID="10" presetClass="entr" presetSubtype="0" fill="hold" grpId="0" nodeType="afterEffect">
                                  <p:stCondLst>
                                    <p:cond delay="0"/>
                                  </p:stCondLst>
                                  <p:iterate type="lt">
                                    <p:tmPct val="30000"/>
                                  </p:iterate>
                                  <p:childTnLst>
                                    <p:set>
                                      <p:cBhvr>
                                        <p:cTn id="10" dur="300" fill="hold">
                                          <p:stCondLst>
                                            <p:cond delay="0"/>
                                          </p:stCondLst>
                                        </p:cTn>
                                        <p:tgtEl>
                                          <p:spTgt spid="2">
                                            <p:txEl>
                                              <p:pRg st="1" end="1"/>
                                            </p:txEl>
                                          </p:spTgt>
                                        </p:tgtEl>
                                        <p:attrNameLst>
                                          <p:attrName>style.visibility</p:attrName>
                                        </p:attrNameLst>
                                      </p:cBhvr>
                                      <p:to>
                                        <p:strVal val="visible"/>
                                      </p:to>
                                    </p:set>
                                    <p:animEffect transition="in" filter="fade">
                                      <p:cBhvr>
                                        <p:cTn id="11" dur="300"/>
                                        <p:tgtEl>
                                          <p:spTgt spid="2">
                                            <p:txEl>
                                              <p:pRg st="1" end="1"/>
                                            </p:txEl>
                                          </p:spTgt>
                                        </p:tgtEl>
                                      </p:cBhvr>
                                    </p:animEffect>
                                  </p:childTnLst>
                                </p:cTn>
                              </p:par>
                            </p:childTnLst>
                          </p:cTn>
                        </p:par>
                        <p:par>
                          <p:cTn id="12" fill="hold">
                            <p:stCondLst>
                              <p:cond delay="8520"/>
                            </p:stCondLst>
                            <p:childTnLst>
                              <p:par>
                                <p:cTn id="13" presetID="10" presetClass="entr" presetSubtype="0" fill="hold" grpId="0" nodeType="afterEffect">
                                  <p:stCondLst>
                                    <p:cond delay="0"/>
                                  </p:stCondLst>
                                  <p:iterate type="lt">
                                    <p:tmPct val="30000"/>
                                  </p:iterate>
                                  <p:childTnLst>
                                    <p:set>
                                      <p:cBhvr>
                                        <p:cTn id="14" dur="300" fill="hold">
                                          <p:stCondLst>
                                            <p:cond delay="0"/>
                                          </p:stCondLst>
                                        </p:cTn>
                                        <p:tgtEl>
                                          <p:spTgt spid="2">
                                            <p:txEl>
                                              <p:pRg st="2" end="2"/>
                                            </p:txEl>
                                          </p:spTgt>
                                        </p:tgtEl>
                                        <p:attrNameLst>
                                          <p:attrName>style.visibility</p:attrName>
                                        </p:attrNameLst>
                                      </p:cBhvr>
                                      <p:to>
                                        <p:strVal val="visible"/>
                                      </p:to>
                                    </p:set>
                                    <p:animEffect transition="in" filter="fade">
                                      <p:cBhvr>
                                        <p:cTn id="15" dur="3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bldLvl="0"/>
      <p:bldP spid="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2431" y="2106226"/>
            <a:ext cx="2047135" cy="2047869"/>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6" name="组合 5"/>
          <p:cNvGrpSpPr/>
          <p:nvPr/>
        </p:nvGrpSpPr>
        <p:grpSpPr>
          <a:xfrm>
            <a:off x="4327755" y="2106226"/>
            <a:ext cx="2047135" cy="204786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9" name="组合 8"/>
          <p:cNvGrpSpPr/>
          <p:nvPr/>
        </p:nvGrpSpPr>
        <p:grpSpPr>
          <a:xfrm>
            <a:off x="2217869" y="2061643"/>
            <a:ext cx="2047135" cy="204786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2" name="组合 11"/>
          <p:cNvGrpSpPr/>
          <p:nvPr/>
        </p:nvGrpSpPr>
        <p:grpSpPr>
          <a:xfrm>
            <a:off x="8500663" y="2106226"/>
            <a:ext cx="2047135" cy="2047869"/>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sp>
        <p:nvSpPr>
          <p:cNvPr id="15" name="矩形 14"/>
          <p:cNvSpPr/>
          <p:nvPr/>
        </p:nvSpPr>
        <p:spPr>
          <a:xfrm>
            <a:off x="2631103" y="2459620"/>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6" name="矩形 15"/>
          <p:cNvSpPr/>
          <p:nvPr/>
        </p:nvSpPr>
        <p:spPr>
          <a:xfrm>
            <a:off x="4763256"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7" name="矩形 16"/>
          <p:cNvSpPr/>
          <p:nvPr/>
        </p:nvSpPr>
        <p:spPr>
          <a:xfrm>
            <a:off x="6836540"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观</a:t>
            </a:r>
          </a:p>
        </p:txBody>
      </p:sp>
      <p:sp>
        <p:nvSpPr>
          <p:cNvPr id="18" name="矩形 17"/>
          <p:cNvSpPr/>
          <p:nvPr/>
        </p:nvSpPr>
        <p:spPr>
          <a:xfrm>
            <a:off x="8939557"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看</a:t>
            </a:r>
          </a:p>
        </p:txBody>
      </p:sp>
      <p:sp>
        <p:nvSpPr>
          <p:cNvPr id="102" name="椭圆 101"/>
          <p:cNvSpPr/>
          <p:nvPr/>
        </p:nvSpPr>
        <p:spPr>
          <a:xfrm>
            <a:off x="6418762" y="3761896"/>
            <a:ext cx="667790" cy="668032"/>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3" name="椭圆 102"/>
          <p:cNvSpPr/>
          <p:nvPr/>
        </p:nvSpPr>
        <p:spPr>
          <a:xfrm>
            <a:off x="7941671" y="406104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4" name="椭圆 103"/>
          <p:cNvSpPr/>
          <p:nvPr/>
        </p:nvSpPr>
        <p:spPr>
          <a:xfrm>
            <a:off x="3722065" y="406152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5" name="椭圆 104"/>
          <p:cNvSpPr/>
          <p:nvPr/>
        </p:nvSpPr>
        <p:spPr>
          <a:xfrm>
            <a:off x="3327005" y="421934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6" name="椭圆 105"/>
          <p:cNvSpPr/>
          <p:nvPr/>
        </p:nvSpPr>
        <p:spPr>
          <a:xfrm>
            <a:off x="8552443" y="4067741"/>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7" name="椭圆 106"/>
          <p:cNvSpPr/>
          <p:nvPr/>
        </p:nvSpPr>
        <p:spPr>
          <a:xfrm>
            <a:off x="4401952" y="405773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8" name="椭圆 107"/>
          <p:cNvSpPr/>
          <p:nvPr/>
        </p:nvSpPr>
        <p:spPr>
          <a:xfrm>
            <a:off x="9056058" y="423298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9" name="椭圆 108"/>
          <p:cNvSpPr/>
          <p:nvPr/>
        </p:nvSpPr>
        <p:spPr>
          <a:xfrm>
            <a:off x="5452600" y="4103891"/>
            <a:ext cx="333895" cy="334016"/>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0" name="椭圆 109"/>
          <p:cNvSpPr/>
          <p:nvPr/>
        </p:nvSpPr>
        <p:spPr>
          <a:xfrm>
            <a:off x="9287631" y="405933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1" name="椭圆 110"/>
          <p:cNvSpPr/>
          <p:nvPr/>
        </p:nvSpPr>
        <p:spPr>
          <a:xfrm>
            <a:off x="5854179" y="4070082"/>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2" name="椭圆 111"/>
          <p:cNvSpPr/>
          <p:nvPr/>
        </p:nvSpPr>
        <p:spPr>
          <a:xfrm>
            <a:off x="10131204" y="413561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3" name="椭圆 112"/>
          <p:cNvSpPr/>
          <p:nvPr/>
        </p:nvSpPr>
        <p:spPr>
          <a:xfrm>
            <a:off x="8186122" y="381594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4" name="椭圆 113"/>
          <p:cNvSpPr/>
          <p:nvPr/>
        </p:nvSpPr>
        <p:spPr>
          <a:xfrm>
            <a:off x="3079611" y="423336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5" name="椭圆 114"/>
          <p:cNvSpPr/>
          <p:nvPr/>
        </p:nvSpPr>
        <p:spPr>
          <a:xfrm>
            <a:off x="6296272" y="390866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6" name="椭圆 115"/>
          <p:cNvSpPr/>
          <p:nvPr/>
        </p:nvSpPr>
        <p:spPr>
          <a:xfrm>
            <a:off x="4593643" y="3986577"/>
            <a:ext cx="429479" cy="429634"/>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7" name="椭圆 116"/>
          <p:cNvSpPr/>
          <p:nvPr/>
        </p:nvSpPr>
        <p:spPr>
          <a:xfrm>
            <a:off x="7086553" y="4056909"/>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8" name="椭圆 117"/>
          <p:cNvSpPr/>
          <p:nvPr/>
        </p:nvSpPr>
        <p:spPr>
          <a:xfrm>
            <a:off x="1928437" y="4061354"/>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9" name="椭圆 118"/>
          <p:cNvSpPr/>
          <p:nvPr/>
        </p:nvSpPr>
        <p:spPr>
          <a:xfrm>
            <a:off x="1548208" y="4236369"/>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0" name="椭圆 119"/>
          <p:cNvSpPr/>
          <p:nvPr/>
        </p:nvSpPr>
        <p:spPr>
          <a:xfrm>
            <a:off x="4015475" y="381693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1" name="椭圆 120"/>
          <p:cNvSpPr/>
          <p:nvPr/>
        </p:nvSpPr>
        <p:spPr>
          <a:xfrm>
            <a:off x="2573390" y="413212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2" name="椭圆 121"/>
          <p:cNvSpPr/>
          <p:nvPr/>
        </p:nvSpPr>
        <p:spPr>
          <a:xfrm>
            <a:off x="8545492" y="391826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3" name="椭圆 122"/>
          <p:cNvSpPr/>
          <p:nvPr/>
        </p:nvSpPr>
        <p:spPr>
          <a:xfrm>
            <a:off x="10625429" y="404895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2.</a:t>
            </a:r>
            <a:r>
              <a:rPr lang="zh-CN" altLang="en-US" b="1" dirty="0"/>
              <a:t>浏览器对象</a:t>
            </a:r>
            <a:endParaRPr lang="zh-CN" altLang="en-US" sz="2800" b="1" dirty="0"/>
          </a:p>
        </p:txBody>
      </p:sp>
      <p:sp>
        <p:nvSpPr>
          <p:cNvPr id="103" name="矩形 102"/>
          <p:cNvSpPr/>
          <p:nvPr/>
        </p:nvSpPr>
        <p:spPr bwMode="auto">
          <a:xfrm>
            <a:off x="622598" y="1269554"/>
            <a:ext cx="11089232" cy="40011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浏览器提供了一系列独立于网页内容而与浏览器窗口进行交互的内置对象，统称为</a:t>
            </a:r>
            <a:r>
              <a:rPr lang="zh-CN" altLang="en-US" sz="2000" b="1" dirty="0">
                <a:solidFill>
                  <a:srgbClr val="FF0000"/>
                </a:solidFill>
                <a:latin typeface="微软雅黑" panose="020B0503020204020204" pitchFamily="34" charset="-122"/>
                <a:ea typeface="微软雅黑" panose="020B0503020204020204" pitchFamily="34" charset="-122"/>
                <a:sym typeface="+mn-ea"/>
              </a:rPr>
              <a:t>浏览器对象</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endParaRPr lang="zh-CN" altLang="en-US"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2303351" y="1863295"/>
            <a:ext cx="7727726" cy="1200329"/>
          </a:xfrm>
          <a:prstGeom prst="rect">
            <a:avLst/>
          </a:prstGeom>
        </p:spPr>
        <p:txBody>
          <a:bodyPr wrap="square">
            <a:spAutoFit/>
          </a:bodyPr>
          <a:lstStyle/>
          <a:p>
            <a:pPr>
              <a:lnSpc>
                <a:spcPct val="200000"/>
              </a:lnSpc>
            </a:pPr>
            <a:r>
              <a:rPr lang="zh-CN" altLang="en-US" sz="1800" b="1" u="sng" dirty="0">
                <a:solidFill>
                  <a:srgbClr val="0070C0"/>
                </a:solidFill>
              </a:rPr>
              <a:t>含义</a:t>
            </a:r>
            <a:r>
              <a:rPr lang="zh-CN" altLang="en-US" sz="1800" dirty="0"/>
              <a:t>：浏览器提供的一系列</a:t>
            </a:r>
            <a:r>
              <a:rPr lang="zh-CN" altLang="en-US" sz="1800" dirty="0">
                <a:solidFill>
                  <a:srgbClr val="FF0000"/>
                </a:solidFill>
              </a:rPr>
              <a:t>内置对象</a:t>
            </a:r>
            <a:r>
              <a:rPr lang="zh-CN" altLang="en-US" sz="1800" dirty="0"/>
              <a:t>的统称。</a:t>
            </a:r>
            <a:endParaRPr lang="en-US" altLang="zh-CN" sz="1800" dirty="0"/>
          </a:p>
          <a:p>
            <a:pPr>
              <a:lnSpc>
                <a:spcPct val="200000"/>
              </a:lnSpc>
            </a:pPr>
            <a:r>
              <a:rPr lang="zh-CN" altLang="en-US" sz="1800" b="1" u="sng" dirty="0">
                <a:solidFill>
                  <a:srgbClr val="0070C0"/>
                </a:solidFill>
              </a:rPr>
              <a:t>作用</a:t>
            </a:r>
            <a:r>
              <a:rPr lang="zh-CN" altLang="en-US" sz="1800" dirty="0"/>
              <a:t>：操作浏览器窗口及窗口中的控件，实现用户和页面的</a:t>
            </a:r>
            <a:r>
              <a:rPr lang="zh-CN" altLang="en-US" sz="1800" dirty="0">
                <a:solidFill>
                  <a:srgbClr val="FF0000"/>
                </a:solidFill>
              </a:rPr>
              <a:t>动态交互</a:t>
            </a:r>
            <a:r>
              <a:rPr lang="zh-CN" altLang="en-US" sz="1800" dirty="0"/>
              <a:t>。</a:t>
            </a:r>
            <a:endParaRPr lang="en-US" altLang="zh-CN" sz="1800" dirty="0"/>
          </a:p>
        </p:txBody>
      </p:sp>
      <p:pic>
        <p:nvPicPr>
          <p:cNvPr id="5122" name="Picture 2" descr="https://gimg2.baidu.com/image_search/src=http%3A%2F%2Fimg.iplaysoft.com%2Fwp-content%2Fuploads%2F2013%2Fopera%2Fopera-screenshot.jpg&amp;refer=http%3A%2F%2Fimg.iplaysoft.com&amp;app=2002&amp;size=f9999,10000&amp;q=a80&amp;n=0&amp;g=0n&amp;fmt=jpeg?sec=1630742544&amp;t=5392cfe9e766436d6214cb2e21c59d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50" y="3285778"/>
            <a:ext cx="3600400" cy="2481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additive="base">
                                        <p:cTn id="11" dur="500" fill="hold"/>
                                        <p:tgtEl>
                                          <p:spTgt spid="5122"/>
                                        </p:tgtEl>
                                        <p:attrNameLst>
                                          <p:attrName>ppt_x</p:attrName>
                                        </p:attrNameLst>
                                      </p:cBhvr>
                                      <p:tavLst>
                                        <p:tav tm="0">
                                          <p:val>
                                            <p:strVal val="0-#ppt_w/2"/>
                                          </p:val>
                                        </p:tav>
                                        <p:tav tm="100000">
                                          <p:val>
                                            <p:strVal val="#ppt_x"/>
                                          </p:val>
                                        </p:tav>
                                      </p:tavLst>
                                    </p:anim>
                                    <p:anim calcmode="lin" valueType="num">
                                      <p:cBhvr additive="base">
                                        <p:cTn id="12"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1000"/>
                                        <p:tgtEl>
                                          <p:spTgt spid="2">
                                            <p:txEl>
                                              <p:pRg st="1" end="1"/>
                                            </p:txEl>
                                          </p:spTgt>
                                        </p:tgtEl>
                                      </p:cBhvr>
                                    </p:animEffect>
                                    <p:anim calcmode="lin" valueType="num">
                                      <p:cBhvr>
                                        <p:cTn id="2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3.</a:t>
            </a:r>
            <a:r>
              <a:rPr lang="zh-CN" altLang="en-US" b="1" dirty="0"/>
              <a:t>浏览器对象模型</a:t>
            </a:r>
            <a:r>
              <a:rPr lang="en-US" altLang="zh-CN" b="1" dirty="0"/>
              <a:t>--BOM</a:t>
            </a:r>
            <a:endParaRPr lang="zh-CN" altLang="en-US" sz="2800" b="1" dirty="0"/>
          </a:p>
        </p:txBody>
      </p:sp>
      <p:sp>
        <p:nvSpPr>
          <p:cNvPr id="103" name="矩形 102"/>
          <p:cNvSpPr/>
          <p:nvPr/>
        </p:nvSpPr>
        <p:spPr bwMode="auto">
          <a:xfrm>
            <a:off x="622598" y="1269554"/>
            <a:ext cx="11089232" cy="70675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defTabSz="914400" eaLnBrk="1" fontAlgn="base" hangingPunct="1">
              <a:defRPr/>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    浏览器各内置对象之间按照某种层次组织起来的模型称为“</a:t>
            </a:r>
            <a:r>
              <a:rPr lang="zh-CN" altLang="en-US" sz="2000" b="1" dirty="0">
                <a:solidFill>
                  <a:srgbClr val="FF0000"/>
                </a:solidFill>
                <a:latin typeface="微软雅黑" panose="020B0503020204020204" pitchFamily="34" charset="-122"/>
                <a:ea typeface="微软雅黑" panose="020B0503020204020204" pitchFamily="34" charset="-122"/>
                <a:sym typeface="+mn-ea"/>
              </a:rPr>
              <a:t>浏览器对象模型</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Browser Object Model</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）”，简称</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BOM</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endParaRPr lang="zh-CN" altLang="en-US" sz="2000" b="1"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sym typeface="+mn-ea"/>
            </a:endParaRPr>
          </a:p>
        </p:txBody>
      </p:sp>
      <p:sp>
        <p:nvSpPr>
          <p:cNvPr id="12" name="矩形 11"/>
          <p:cNvSpPr>
            <a:spLocks noChangeArrowheads="1"/>
          </p:cNvSpPr>
          <p:nvPr/>
        </p:nvSpPr>
        <p:spPr bwMode="auto">
          <a:xfrm>
            <a:off x="6023197" y="3175021"/>
            <a:ext cx="5472607" cy="2862322"/>
          </a:xfrm>
          <a:prstGeom prst="rect">
            <a:avLst/>
          </a:prstGeom>
          <a:noFill/>
          <a:ln>
            <a:noFill/>
          </a:ln>
        </p:spPr>
        <p:txBody>
          <a:bodyPr wrap="square">
            <a:spAutoFit/>
          </a:bodyPr>
          <a:lstStyle/>
          <a:p>
            <a:pPr marL="285750" indent="-285750">
              <a:lnSpc>
                <a:spcPct val="200000"/>
              </a:lnSpc>
              <a:buFont typeface="Wingdings" panose="05000000000000000000" pitchFamily="2" charset="2"/>
              <a:buChar char="p"/>
            </a:pPr>
            <a:r>
              <a:rPr lang="en-US" altLang="zh-CN" sz="1800" b="1" u="sng" dirty="0">
                <a:solidFill>
                  <a:srgbClr val="0070C0"/>
                </a:solidFill>
              </a:rPr>
              <a:t>Window</a:t>
            </a:r>
            <a:r>
              <a:rPr lang="zh-CN" altLang="zh-CN" sz="1800" b="1" u="sng" dirty="0">
                <a:solidFill>
                  <a:srgbClr val="0070C0"/>
                </a:solidFill>
              </a:rPr>
              <a:t>对象</a:t>
            </a:r>
            <a:r>
              <a:rPr lang="zh-CN" altLang="en-US" sz="1800" dirty="0"/>
              <a:t>是</a:t>
            </a:r>
            <a:r>
              <a:rPr lang="en-US" altLang="zh-CN" sz="1800" dirty="0"/>
              <a:t>BOM</a:t>
            </a:r>
            <a:r>
              <a:rPr lang="zh-CN" altLang="zh-CN" sz="1800" dirty="0"/>
              <a:t>的顶层（核心）对象</a:t>
            </a:r>
            <a:r>
              <a:rPr lang="zh-CN" altLang="en-US" sz="1800" dirty="0"/>
              <a:t>。</a:t>
            </a:r>
            <a:endParaRPr lang="en-US" altLang="zh-CN" sz="1800" dirty="0"/>
          </a:p>
          <a:p>
            <a:pPr marL="285750" indent="-285750">
              <a:lnSpc>
                <a:spcPct val="200000"/>
              </a:lnSpc>
              <a:buFont typeface="Wingdings" panose="05000000000000000000" pitchFamily="2" charset="2"/>
              <a:buChar char="p"/>
            </a:pPr>
            <a:r>
              <a:rPr lang="zh-CN" altLang="zh-CN" sz="1800" b="1" u="sng" dirty="0">
                <a:solidFill>
                  <a:srgbClr val="0070C0"/>
                </a:solidFill>
              </a:rPr>
              <a:t>其他对象</a:t>
            </a:r>
            <a:r>
              <a:rPr lang="zh-CN" altLang="zh-CN" sz="1800" dirty="0"/>
              <a:t>都是以</a:t>
            </a:r>
            <a:r>
              <a:rPr lang="zh-CN" altLang="zh-CN" sz="1800" dirty="0">
                <a:solidFill>
                  <a:srgbClr val="FF0000"/>
                </a:solidFill>
              </a:rPr>
              <a:t>属性</a:t>
            </a:r>
            <a:r>
              <a:rPr lang="zh-CN" altLang="zh-CN" sz="1800" dirty="0"/>
              <a:t>的方式添加到</a:t>
            </a:r>
            <a:r>
              <a:rPr lang="en-US" altLang="zh-CN" sz="1800" dirty="0"/>
              <a:t>Window</a:t>
            </a:r>
            <a:r>
              <a:rPr lang="zh-CN" altLang="zh-CN" sz="1800" dirty="0"/>
              <a:t>对象下，也可称为</a:t>
            </a:r>
            <a:r>
              <a:rPr lang="en-US" altLang="zh-CN" sz="1800" dirty="0"/>
              <a:t>Window</a:t>
            </a:r>
            <a:r>
              <a:rPr lang="zh-CN" altLang="zh-CN" sz="1800" dirty="0"/>
              <a:t>的</a:t>
            </a:r>
            <a:r>
              <a:rPr lang="zh-CN" altLang="zh-CN" sz="1800" dirty="0">
                <a:solidFill>
                  <a:srgbClr val="FF0000"/>
                </a:solidFill>
              </a:rPr>
              <a:t>子对象</a:t>
            </a:r>
            <a:r>
              <a:rPr lang="zh-CN" altLang="zh-CN" sz="1800" dirty="0"/>
              <a:t>。</a:t>
            </a:r>
            <a:endParaRPr lang="en-US" altLang="zh-CN" sz="1800" dirty="0"/>
          </a:p>
          <a:p>
            <a:pPr marL="285750" indent="-285750">
              <a:lnSpc>
                <a:spcPct val="200000"/>
              </a:lnSpc>
              <a:buFont typeface="Wingdings" panose="05000000000000000000" pitchFamily="2" charset="2"/>
              <a:buChar char="p"/>
            </a:pPr>
            <a:r>
              <a:rPr lang="en-US" altLang="zh-CN" sz="1800" b="1" u="sng" dirty="0">
                <a:solidFill>
                  <a:srgbClr val="0070C0"/>
                </a:solidFill>
              </a:rPr>
              <a:t>DOM</a:t>
            </a:r>
            <a:r>
              <a:rPr lang="zh-CN" altLang="en-US" sz="1800" b="1" u="sng" dirty="0">
                <a:solidFill>
                  <a:srgbClr val="0070C0"/>
                </a:solidFill>
              </a:rPr>
              <a:t>对象</a:t>
            </a:r>
            <a:r>
              <a:rPr lang="zh-CN" altLang="en-US" sz="1800" dirty="0"/>
              <a:t>，也是</a:t>
            </a:r>
            <a:r>
              <a:rPr lang="en-US" altLang="zh-CN" sz="1800" dirty="0"/>
              <a:t>JavaScript</a:t>
            </a:r>
            <a:r>
              <a:rPr lang="zh-CN" altLang="en-US" sz="1800" dirty="0"/>
              <a:t>三大重要组成部分之ー，将会在后面详细讲解</a:t>
            </a:r>
            <a:endParaRPr lang="en-US" altLang="zh-CN" sz="1800" dirty="0"/>
          </a:p>
        </p:txBody>
      </p:sp>
      <p:graphicFrame>
        <p:nvGraphicFramePr>
          <p:cNvPr id="9" name="对象 8"/>
          <p:cNvGraphicFramePr>
            <a:graphicFrameLocks noChangeAspect="1"/>
          </p:cNvGraphicFramePr>
          <p:nvPr/>
        </p:nvGraphicFramePr>
        <p:xfrm>
          <a:off x="643132" y="2537092"/>
          <a:ext cx="5356013" cy="3849098"/>
        </p:xfrm>
        <a:graphic>
          <a:graphicData uri="http://schemas.openxmlformats.org/presentationml/2006/ole">
            <mc:AlternateContent xmlns:mc="http://schemas.openxmlformats.org/markup-compatibility/2006">
              <mc:Choice xmlns:v="urn:schemas-microsoft-com:vml" Requires="v">
                <p:oleObj spid="_x0000_s7250" name="Visio" r:id="rId4" imgW="12077700" imgH="9042400" progId="Visio.Drawing.11">
                  <p:embed/>
                </p:oleObj>
              </mc:Choice>
              <mc:Fallback>
                <p:oleObj name="Visio" r:id="rId4" imgW="12077700" imgH="9042400" progId="Visio.Drawing.11">
                  <p:embed/>
                  <p:pic>
                    <p:nvPicPr>
                      <p:cNvPr id="0" name="图片 72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132" y="2537092"/>
                        <a:ext cx="5356013" cy="38490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1000"/>
                                        <p:tgtEl>
                                          <p:spTgt spid="12">
                                            <p:txEl>
                                              <p:pRg st="0" end="0"/>
                                            </p:txEl>
                                          </p:spTgt>
                                        </p:tgtEl>
                                      </p:cBhvr>
                                    </p:animEffect>
                                    <p:anim calcmode="lin" valueType="num">
                                      <p:cBhvr>
                                        <p:cTn id="1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1000"/>
                                        <p:tgtEl>
                                          <p:spTgt spid="12">
                                            <p:txEl>
                                              <p:pRg st="1" end="1"/>
                                            </p:txEl>
                                          </p:spTgt>
                                        </p:tgtEl>
                                      </p:cBhvr>
                                    </p:animEffect>
                                    <p:anim calcmode="lin" valueType="num">
                                      <p:cBhvr>
                                        <p:cTn id="21"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1000"/>
                                        <p:tgtEl>
                                          <p:spTgt spid="12">
                                            <p:txEl>
                                              <p:pRg st="2" end="2"/>
                                            </p:txEl>
                                          </p:spTgt>
                                        </p:tgtEl>
                                      </p:cBhvr>
                                    </p:animEffect>
                                    <p:anim calcmode="lin" valueType="num">
                                      <p:cBhvr>
                                        <p:cTn id="2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4.</a:t>
            </a:r>
            <a:r>
              <a:rPr lang="en-US" altLang="zh-CN" b="1" dirty="0"/>
              <a:t>BOM</a:t>
            </a:r>
            <a:r>
              <a:rPr lang="zh-CN" altLang="en-US" b="1" dirty="0"/>
              <a:t>中的主要对象</a:t>
            </a:r>
            <a:endParaRPr lang="zh-CN" altLang="en-US" sz="2800" b="1" dirty="0"/>
          </a:p>
        </p:txBody>
      </p:sp>
      <p:graphicFrame>
        <p:nvGraphicFramePr>
          <p:cNvPr id="9" name="对象 8"/>
          <p:cNvGraphicFramePr>
            <a:graphicFrameLocks noChangeAspect="1"/>
          </p:cNvGraphicFramePr>
          <p:nvPr/>
        </p:nvGraphicFramePr>
        <p:xfrm>
          <a:off x="8410722" y="4498641"/>
          <a:ext cx="3552247" cy="2099607"/>
        </p:xfrm>
        <a:graphic>
          <a:graphicData uri="http://schemas.openxmlformats.org/presentationml/2006/ole">
            <mc:AlternateContent xmlns:mc="http://schemas.openxmlformats.org/markup-compatibility/2006">
              <mc:Choice xmlns:v="urn:schemas-microsoft-com:vml" Requires="v">
                <p:oleObj spid="_x0000_s8270" name="Visio" r:id="rId4" imgW="12077700" imgH="9042400" progId="Visio.Drawing.11">
                  <p:embed/>
                </p:oleObj>
              </mc:Choice>
              <mc:Fallback>
                <p:oleObj name="Visio" r:id="rId4" imgW="12077700" imgH="9042400" progId="Visio.Drawing.11">
                  <p:embed/>
                  <p:pic>
                    <p:nvPicPr>
                      <p:cNvPr id="0" name="图片 82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0722" y="4498641"/>
                        <a:ext cx="3552247" cy="20996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a:spLocks noChangeArrowheads="1"/>
          </p:cNvSpPr>
          <p:nvPr/>
        </p:nvSpPr>
        <p:spPr bwMode="auto">
          <a:xfrm>
            <a:off x="262558" y="1259340"/>
            <a:ext cx="11303958" cy="3416320"/>
          </a:xfrm>
          <a:prstGeom prst="rect">
            <a:avLst/>
          </a:prstGeom>
          <a:noFill/>
          <a:ln>
            <a:noFill/>
          </a:ln>
        </p:spPr>
        <p:txBody>
          <a:bodyPr wrap="square">
            <a:spAutoFit/>
          </a:bodyPr>
          <a:lstStyle/>
          <a:p>
            <a:pPr marL="285750" indent="-285750">
              <a:lnSpc>
                <a:spcPct val="200000"/>
              </a:lnSpc>
              <a:buFont typeface="Wingdings" panose="05000000000000000000" pitchFamily="2" charset="2"/>
              <a:buChar char="p"/>
            </a:pPr>
            <a:r>
              <a:rPr lang="en-US" altLang="zh-CN" sz="1800" b="1" u="sng" dirty="0">
                <a:solidFill>
                  <a:srgbClr val="0070C0"/>
                </a:solidFill>
              </a:rPr>
              <a:t>Window</a:t>
            </a:r>
            <a:r>
              <a:rPr lang="zh-CN" altLang="en-US" sz="1800" b="1" u="sng" dirty="0">
                <a:solidFill>
                  <a:srgbClr val="0070C0"/>
                </a:solidFill>
              </a:rPr>
              <a:t>对象</a:t>
            </a:r>
            <a:r>
              <a:rPr lang="zh-CN" altLang="en-US" sz="1800" dirty="0"/>
              <a:t>：</a:t>
            </a:r>
            <a:r>
              <a:rPr lang="en-US" altLang="zh-CN" sz="1800" dirty="0"/>
              <a:t>BOM</a:t>
            </a:r>
            <a:r>
              <a:rPr lang="zh-CN" altLang="en-US" sz="1800" dirty="0"/>
              <a:t>中的顶层对象，是</a:t>
            </a:r>
            <a:r>
              <a:rPr lang="en-US" altLang="zh-CN" sz="1800" dirty="0"/>
              <a:t>BOM</a:t>
            </a:r>
            <a:r>
              <a:rPr lang="zh-CN" altLang="en-US" sz="1800" dirty="0"/>
              <a:t>中所有其他对象的父对象，是</a:t>
            </a:r>
            <a:r>
              <a:rPr lang="en-US" altLang="zh-CN" sz="1800" dirty="0"/>
              <a:t>BOM</a:t>
            </a:r>
            <a:r>
              <a:rPr lang="zh-CN" altLang="en-US" sz="1800" dirty="0"/>
              <a:t>的核心对象。</a:t>
            </a:r>
          </a:p>
          <a:p>
            <a:pPr marL="285750" indent="-285750">
              <a:lnSpc>
                <a:spcPct val="200000"/>
              </a:lnSpc>
              <a:buFont typeface="Wingdings" panose="05000000000000000000" pitchFamily="2" charset="2"/>
              <a:buChar char="p"/>
            </a:pPr>
            <a:r>
              <a:rPr lang="en-US" altLang="zh-CN" sz="1800" b="1" u="sng" dirty="0">
                <a:solidFill>
                  <a:srgbClr val="0070C0"/>
                </a:solidFill>
              </a:rPr>
              <a:t>Document</a:t>
            </a:r>
            <a:r>
              <a:rPr lang="zh-CN" altLang="en-US" sz="1800" b="1" u="sng" dirty="0">
                <a:solidFill>
                  <a:srgbClr val="0070C0"/>
                </a:solidFill>
              </a:rPr>
              <a:t>（文档对象）</a:t>
            </a:r>
            <a:r>
              <a:rPr lang="zh-CN" altLang="en-US" sz="1800" dirty="0"/>
              <a:t>：也称为</a:t>
            </a:r>
            <a:r>
              <a:rPr lang="en-US" altLang="zh-CN" sz="1800" dirty="0"/>
              <a:t>DOM</a:t>
            </a:r>
            <a:r>
              <a:rPr lang="zh-CN" altLang="en-US" sz="1800" dirty="0"/>
              <a:t>对象，是</a:t>
            </a:r>
            <a:r>
              <a:rPr lang="en-US" altLang="zh-CN" sz="1800" dirty="0"/>
              <a:t>HTML</a:t>
            </a:r>
            <a:r>
              <a:rPr lang="zh-CN" altLang="en-US" sz="1800" dirty="0"/>
              <a:t>页面当前窗体的内容，是</a:t>
            </a:r>
            <a:r>
              <a:rPr lang="en-US" altLang="zh-CN" sz="1800" dirty="0"/>
              <a:t>JavaScript</a:t>
            </a:r>
            <a:r>
              <a:rPr lang="zh-CN" altLang="en-US" sz="1800" dirty="0"/>
              <a:t>重要组成部分之一。</a:t>
            </a:r>
          </a:p>
          <a:p>
            <a:pPr marL="285750" indent="-285750">
              <a:lnSpc>
                <a:spcPct val="200000"/>
              </a:lnSpc>
              <a:buFont typeface="Wingdings" panose="05000000000000000000" pitchFamily="2" charset="2"/>
              <a:buChar char="p"/>
            </a:pPr>
            <a:r>
              <a:rPr lang="en-US" altLang="zh-CN" sz="1800" b="1" u="sng" dirty="0">
                <a:solidFill>
                  <a:srgbClr val="0070C0"/>
                </a:solidFill>
              </a:rPr>
              <a:t>History</a:t>
            </a:r>
            <a:r>
              <a:rPr lang="zh-CN" altLang="en-US" sz="1800" b="1" u="sng" dirty="0">
                <a:solidFill>
                  <a:srgbClr val="0070C0"/>
                </a:solidFill>
              </a:rPr>
              <a:t>（历史对象）</a:t>
            </a:r>
            <a:r>
              <a:rPr lang="zh-CN" altLang="en-US" sz="1800" dirty="0"/>
              <a:t>：主要用于记录浏览器的访问历史记录，也就是浏览网页的前进与后退功能。</a:t>
            </a:r>
          </a:p>
          <a:p>
            <a:pPr marL="285750" indent="-285750">
              <a:lnSpc>
                <a:spcPct val="200000"/>
              </a:lnSpc>
              <a:buFont typeface="Wingdings" panose="05000000000000000000" pitchFamily="2" charset="2"/>
              <a:buChar char="p"/>
            </a:pPr>
            <a:r>
              <a:rPr lang="en-US" altLang="zh-CN" sz="1800" b="1" u="sng" dirty="0">
                <a:solidFill>
                  <a:srgbClr val="0070C0"/>
                </a:solidFill>
              </a:rPr>
              <a:t>Location</a:t>
            </a:r>
            <a:r>
              <a:rPr lang="zh-CN" altLang="en-US" sz="1800" b="1" u="sng" dirty="0">
                <a:solidFill>
                  <a:srgbClr val="0070C0"/>
                </a:solidFill>
              </a:rPr>
              <a:t>（地址栏对象）</a:t>
            </a:r>
            <a:r>
              <a:rPr lang="zh-CN" altLang="en-US" sz="1800" dirty="0"/>
              <a:t>：用于获取当前浏览器中</a:t>
            </a:r>
            <a:r>
              <a:rPr lang="en-US" altLang="zh-CN" sz="1800" dirty="0"/>
              <a:t>URL</a:t>
            </a:r>
            <a:r>
              <a:rPr lang="zh-CN" altLang="en-US" sz="1800" dirty="0"/>
              <a:t>地址栏内的相关数据。</a:t>
            </a:r>
          </a:p>
          <a:p>
            <a:pPr marL="285750" indent="-285750">
              <a:lnSpc>
                <a:spcPct val="200000"/>
              </a:lnSpc>
              <a:buFont typeface="Wingdings" panose="05000000000000000000" pitchFamily="2" charset="2"/>
              <a:buChar char="p"/>
            </a:pPr>
            <a:r>
              <a:rPr lang="en-US" altLang="zh-CN" sz="1800" b="1" u="sng" dirty="0">
                <a:solidFill>
                  <a:srgbClr val="0070C0"/>
                </a:solidFill>
              </a:rPr>
              <a:t>Navigator</a:t>
            </a:r>
            <a:r>
              <a:rPr lang="zh-CN" altLang="en-US" sz="1800" b="1" u="sng" dirty="0">
                <a:solidFill>
                  <a:srgbClr val="0070C0"/>
                </a:solidFill>
              </a:rPr>
              <a:t>（浏览器对象）</a:t>
            </a:r>
            <a:r>
              <a:rPr lang="zh-CN" altLang="en-US" sz="1800" dirty="0"/>
              <a:t>：用于获取浏览器的相关数据，如浏览器的名称、版本等，也称为浏览器的嗅探器。</a:t>
            </a:r>
          </a:p>
          <a:p>
            <a:pPr marL="285750" indent="-285750">
              <a:lnSpc>
                <a:spcPct val="200000"/>
              </a:lnSpc>
              <a:buFont typeface="Wingdings" panose="05000000000000000000" pitchFamily="2" charset="2"/>
              <a:buChar char="p"/>
            </a:pPr>
            <a:r>
              <a:rPr lang="en-US" altLang="zh-CN" sz="1800" b="1" u="sng" dirty="0">
                <a:solidFill>
                  <a:srgbClr val="0070C0"/>
                </a:solidFill>
              </a:rPr>
              <a:t>Screen</a:t>
            </a:r>
            <a:r>
              <a:rPr lang="zh-CN" altLang="en-US" sz="1800" b="1" u="sng" dirty="0">
                <a:solidFill>
                  <a:srgbClr val="0070C0"/>
                </a:solidFill>
              </a:rPr>
              <a:t>（屏幕对象）</a:t>
            </a:r>
            <a:r>
              <a:rPr lang="zh-CN" altLang="en-US" sz="1800" dirty="0"/>
              <a:t>：可获取与屏幕相关的信息，如屏幕的分辨率、坐标等。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1000"/>
                                        <p:tgtEl>
                                          <p:spTgt spid="12">
                                            <p:txEl>
                                              <p:pRg st="4" end="4"/>
                                            </p:txEl>
                                          </p:spTgt>
                                        </p:tgtEl>
                                      </p:cBhvr>
                                    </p:animEffect>
                                    <p:anim calcmode="lin" valueType="num">
                                      <p:cBhvr>
                                        <p:cTn id="36"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Effect transition="in" filter="fade">
                                      <p:cBhvr>
                                        <p:cTn id="42" dur="1000"/>
                                        <p:tgtEl>
                                          <p:spTgt spid="12">
                                            <p:txEl>
                                              <p:pRg st="5" end="5"/>
                                            </p:txEl>
                                          </p:spTgt>
                                        </p:tgtEl>
                                      </p:cBhvr>
                                    </p:animEffect>
                                    <p:anim calcmode="lin" valueType="num">
                                      <p:cBhvr>
                                        <p:cTn id="43"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4.</a:t>
            </a:r>
            <a:r>
              <a:rPr lang="en-US" altLang="zh-CN" b="1" dirty="0"/>
              <a:t>BOM</a:t>
            </a:r>
            <a:r>
              <a:rPr lang="zh-CN" altLang="en-US" b="1" dirty="0"/>
              <a:t>中的主要对象</a:t>
            </a:r>
            <a:endParaRPr lang="zh-CN" altLang="en-US" sz="2800" b="1" dirty="0"/>
          </a:p>
        </p:txBody>
      </p:sp>
      <p:grpSp>
        <p:nvGrpSpPr>
          <p:cNvPr id="5" name="组合 4"/>
          <p:cNvGrpSpPr/>
          <p:nvPr/>
        </p:nvGrpSpPr>
        <p:grpSpPr>
          <a:xfrm>
            <a:off x="1198662" y="3129609"/>
            <a:ext cx="10297144" cy="3096344"/>
            <a:chOff x="381570" y="1041658"/>
            <a:chExt cx="9930138" cy="3899963"/>
          </a:xfrm>
        </p:grpSpPr>
        <p:pic>
          <p:nvPicPr>
            <p:cNvPr id="7" name="Picture 8" descr="注意小人"/>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357"/>
            <a:stretch>
              <a:fillRect/>
            </a:stretch>
          </p:blipFill>
          <p:spPr bwMode="auto">
            <a:xfrm>
              <a:off x="7521007" y="1041658"/>
              <a:ext cx="2790701" cy="3717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8" name="组合 7"/>
            <p:cNvGrpSpPr/>
            <p:nvPr/>
          </p:nvGrpSpPr>
          <p:grpSpPr bwMode="auto">
            <a:xfrm>
              <a:off x="381570" y="1545715"/>
              <a:ext cx="6040131" cy="3395906"/>
              <a:chOff x="3155387" y="1897905"/>
              <a:chExt cx="5125013" cy="3555159"/>
            </a:xfrm>
          </p:grpSpPr>
          <p:sp>
            <p:nvSpPr>
              <p:cNvPr id="10" name="圆角矩形标注 9"/>
              <p:cNvSpPr>
                <a:spLocks noChangeArrowheads="1"/>
              </p:cNvSpPr>
              <p:nvPr/>
            </p:nvSpPr>
            <p:spPr bwMode="auto">
              <a:xfrm rot="5400000">
                <a:off x="3940314" y="1112978"/>
                <a:ext cx="3555159" cy="5125013"/>
              </a:xfrm>
              <a:prstGeom prst="wedgeRoundRectCallout">
                <a:avLst>
                  <a:gd name="adj1" fmla="val -15857"/>
                  <a:gd name="adj2" fmla="val -65625"/>
                  <a:gd name="adj3" fmla="val 16667"/>
                </a:avLst>
              </a:prstGeom>
              <a:noFill/>
              <a:ln w="28575">
                <a:solidFill>
                  <a:srgbClr val="BFBFB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 typeface="Arial" panose="020B0604020202020204" pitchFamily="34" charset="0"/>
                  <a:buNone/>
                  <a:defRPr/>
                </a:pPr>
                <a:endParaRPr lang="zh-CN" altLang="en-US" sz="2400"/>
              </a:p>
            </p:txBody>
          </p:sp>
          <p:sp>
            <p:nvSpPr>
              <p:cNvPr id="11" name="矩形 2"/>
              <p:cNvSpPr>
                <a:spLocks noChangeArrowheads="1"/>
              </p:cNvSpPr>
              <p:nvPr/>
            </p:nvSpPr>
            <p:spPr bwMode="auto">
              <a:xfrm>
                <a:off x="3460879" y="2034861"/>
                <a:ext cx="4582375" cy="340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285750" indent="-285750" latinLnBrk="1">
                  <a:lnSpc>
                    <a:spcPct val="150000"/>
                  </a:lnSpc>
                  <a:buFont typeface="Wingdings" panose="05000000000000000000" pitchFamily="2" charset="2"/>
                  <a:buChar char="p"/>
                </a:pPr>
                <a:r>
                  <a:rPr kumimoji="0" lang="en-US" altLang="zh-CN" sz="1800" dirty="0">
                    <a:solidFill>
                      <a:srgbClr val="FF0000"/>
                    </a:solidFill>
                    <a:latin typeface="微软雅黑" panose="020B0503020204020204" pitchFamily="34" charset="-122"/>
                    <a:ea typeface="微软雅黑" panose="020B0503020204020204" pitchFamily="34" charset="-122"/>
                  </a:rPr>
                  <a:t>W3C</a:t>
                </a:r>
                <a:r>
                  <a:rPr kumimoji="0" lang="zh-CN" altLang="en-US" sz="1800" dirty="0">
                    <a:solidFill>
                      <a:srgbClr val="FF0000"/>
                    </a:solidFill>
                    <a:latin typeface="微软雅黑" panose="020B0503020204020204" pitchFamily="34" charset="-122"/>
                    <a:ea typeface="微软雅黑" panose="020B0503020204020204" pitchFamily="34" charset="-122"/>
                  </a:rPr>
                  <a:t>没有为</a:t>
                </a:r>
                <a:r>
                  <a:rPr kumimoji="0" lang="en-US" altLang="zh-CN" sz="1800" dirty="0">
                    <a:solidFill>
                      <a:srgbClr val="FF0000"/>
                    </a:solidFill>
                    <a:latin typeface="微软雅黑" panose="020B0503020204020204" pitchFamily="34" charset="-122"/>
                    <a:ea typeface="微软雅黑" panose="020B0503020204020204" pitchFamily="34" charset="-122"/>
                  </a:rPr>
                  <a:t>BOM</a:t>
                </a:r>
                <a:r>
                  <a:rPr kumimoji="0" lang="zh-CN" altLang="en-US" sz="1800" dirty="0">
                    <a:solidFill>
                      <a:srgbClr val="FF0000"/>
                    </a:solidFill>
                    <a:latin typeface="微软雅黑" panose="020B0503020204020204" pitchFamily="34" charset="-122"/>
                    <a:ea typeface="微软雅黑" panose="020B0503020204020204" pitchFamily="34" charset="-122"/>
                  </a:rPr>
                  <a:t>统一制定标准</a:t>
                </a:r>
                <a:r>
                  <a:rPr kumimoji="0" lang="zh-CN" altLang="en-US" sz="1800" dirty="0">
                    <a:latin typeface="微软雅黑" panose="020B0503020204020204" pitchFamily="34" charset="-122"/>
                    <a:ea typeface="微软雅黑" panose="020B0503020204020204" pitchFamily="34" charset="-122"/>
                  </a:rPr>
                  <a:t>，每个浏览器厂商都有其自己对</a:t>
                </a:r>
                <a:r>
                  <a:rPr kumimoji="0" lang="en-US" altLang="zh-CN" sz="1800" dirty="0">
                    <a:latin typeface="微软雅黑" panose="020B0503020204020204" pitchFamily="34" charset="-122"/>
                    <a:ea typeface="微软雅黑" panose="020B0503020204020204" pitchFamily="34" charset="-122"/>
                  </a:rPr>
                  <a:t>BOM</a:t>
                </a:r>
                <a:r>
                  <a:rPr kumimoji="0" lang="zh-CN" altLang="en-US" sz="1800" dirty="0">
                    <a:latin typeface="微软雅黑" panose="020B0503020204020204" pitchFamily="34" charset="-122"/>
                    <a:ea typeface="微软雅黑" panose="020B0503020204020204" pitchFamily="34" charset="-122"/>
                  </a:rPr>
                  <a:t>的实现方式。</a:t>
                </a:r>
                <a:endParaRPr kumimoji="0" lang="en-US" altLang="zh-CN" sz="1800" dirty="0">
                  <a:latin typeface="微软雅黑" panose="020B0503020204020204" pitchFamily="34" charset="-122"/>
                  <a:ea typeface="微软雅黑" panose="020B0503020204020204" pitchFamily="34" charset="-122"/>
                </a:endParaRPr>
              </a:p>
              <a:p>
                <a:pPr marL="285750" indent="-285750" latinLnBrk="1">
                  <a:lnSpc>
                    <a:spcPct val="150000"/>
                  </a:lnSpc>
                  <a:buFont typeface="Wingdings" panose="05000000000000000000" pitchFamily="2" charset="2"/>
                  <a:buChar char="p"/>
                </a:pPr>
                <a:r>
                  <a:rPr kumimoji="0" lang="zh-CN" altLang="en-US" sz="1800" dirty="0">
                    <a:latin typeface="微软雅黑" panose="020B0503020204020204" pitchFamily="34" charset="-122"/>
                    <a:ea typeface="微软雅黑" panose="020B0503020204020204" pitchFamily="34" charset="-122"/>
                  </a:rPr>
                  <a:t>但各浏览器间共有的对象，例如窗口对象、导航对象等因功能趋同，实际上已经成为默认的标准。</a:t>
                </a:r>
                <a:endParaRPr kumimoji="0" lang="en-US" altLang="zh-CN" sz="1800" dirty="0">
                  <a:latin typeface="微软雅黑" panose="020B0503020204020204" pitchFamily="34" charset="-122"/>
                  <a:ea typeface="微软雅黑" panose="020B0503020204020204" pitchFamily="34" charset="-122"/>
                </a:endParaRPr>
              </a:p>
              <a:p>
                <a:pPr marL="285750" indent="-285750" latinLnBrk="1">
                  <a:lnSpc>
                    <a:spcPct val="150000"/>
                  </a:lnSpc>
                  <a:buFont typeface="Wingdings" panose="05000000000000000000" pitchFamily="2" charset="2"/>
                  <a:buChar char="p"/>
                </a:pPr>
                <a:r>
                  <a:rPr kumimoji="0" lang="zh-CN" altLang="en-US" sz="1800" dirty="0">
                    <a:latin typeface="微软雅黑" panose="020B0503020204020204" pitchFamily="34" charset="-122"/>
                    <a:ea typeface="微软雅黑" panose="020B0503020204020204" pitchFamily="34" charset="-122"/>
                  </a:rPr>
                  <a:t>在利用</a:t>
                </a:r>
                <a:r>
                  <a:rPr kumimoji="0" lang="en-US" altLang="zh-CN" sz="1800" dirty="0">
                    <a:latin typeface="微软雅黑" panose="020B0503020204020204" pitchFamily="34" charset="-122"/>
                    <a:ea typeface="微软雅黑" panose="020B0503020204020204" pitchFamily="34" charset="-122"/>
                  </a:rPr>
                  <a:t>BOM</a:t>
                </a:r>
                <a:r>
                  <a:rPr kumimoji="0" lang="zh-CN" altLang="en-US" sz="1800" dirty="0">
                    <a:latin typeface="微软雅黑" panose="020B0503020204020204" pitchFamily="34" charset="-122"/>
                    <a:ea typeface="微软雅黑" panose="020B0503020204020204" pitchFamily="34" charset="-122"/>
                  </a:rPr>
                  <a:t>实际开发时，要考虑到</a:t>
                </a:r>
                <a:r>
                  <a:rPr kumimoji="0" lang="zh-CN" altLang="en-US" sz="1800" dirty="0">
                    <a:solidFill>
                      <a:srgbClr val="FF0000"/>
                    </a:solidFill>
                    <a:latin typeface="微软雅黑" panose="020B0503020204020204" pitchFamily="34" charset="-122"/>
                    <a:ea typeface="微软雅黑" panose="020B0503020204020204" pitchFamily="34" charset="-122"/>
                  </a:rPr>
                  <a:t>浏览器之间的兼容</a:t>
                </a:r>
                <a:r>
                  <a:rPr kumimoji="0" lang="zh-CN" altLang="en-US" sz="1800" dirty="0">
                    <a:latin typeface="微软雅黑" panose="020B0503020204020204" pitchFamily="34" charset="-122"/>
                    <a:ea typeface="微软雅黑" panose="020B0503020204020204" pitchFamily="34" charset="-122"/>
                  </a:rPr>
                  <a:t>问题，否则可能会出现不可预料的情况。</a:t>
                </a:r>
              </a:p>
            </p:txBody>
          </p:sp>
        </p:grpSp>
      </p:grpSp>
      <p:pic>
        <p:nvPicPr>
          <p:cNvPr id="24578" name="Picture 2" descr="https://gimg2.baidu.com/image_search/src=http%3A%2F%2Fwww.1-du.net%2Fuploads%2Fallimg%2F181107%2F1-1Q10G6303M53.jpg&amp;refer=http%3A%2F%2Fwww.1-du.net&amp;app=2002&amp;size=f9999,10000&amp;q=a80&amp;n=0&amp;g=0n&amp;fmt=jpeg?sec=1630997465&amp;t=88739c6728f4bdbebfc0028ce4d4d64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2751" y="671016"/>
            <a:ext cx="4772025" cy="2933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3459116" cy="1305560"/>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a:solidFill>
                  <a:schemeClr val="bg1"/>
                </a:solidFill>
                <a:latin typeface="微软雅黑" panose="020B0503020204020204" pitchFamily="34" charset="-122"/>
                <a:ea typeface="微软雅黑" panose="020B0503020204020204" pitchFamily="34" charset="-122"/>
              </a:rPr>
              <a:t>第二部分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Window</a:t>
            </a:r>
            <a:r>
              <a:rPr lang="zh-CN" altLang="en-US" sz="3500" b="1" dirty="0">
                <a:solidFill>
                  <a:schemeClr val="bg1"/>
                </a:solidFill>
                <a:latin typeface="微软雅黑" panose="020B0503020204020204" pitchFamily="34" charset="-122"/>
                <a:ea typeface="微软雅黑" panose="020B0503020204020204" pitchFamily="34" charset="-122"/>
              </a:rPr>
              <a:t>对象</a:t>
            </a:r>
            <a:endParaRPr lang="en-US" altLang="zh-CN" sz="3500"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d8dcbabbd8e112a3b19fad378e18898e3b7da"/>
  <p:tag name="ISPRING_RESOURCE_PATHS_HASH_2" val="9144ae7613d13dc28785507da5ad55263cf60c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958ff51-fc08-4bc4-93c0-0bd85e87b4d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0c9599a-d7e7-44d7-9052-855b2433af2c}"/>
</p:tagLst>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2944</Words>
  <Application>Microsoft Office PowerPoint</Application>
  <PresentationFormat>自定义</PresentationFormat>
  <Paragraphs>348</Paragraphs>
  <Slides>43</Slides>
  <Notes>42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3" baseType="lpstr">
      <vt:lpstr>Arial Unicode MS</vt:lpstr>
      <vt:lpstr>宋体</vt:lpstr>
      <vt:lpstr>微软雅黑</vt:lpstr>
      <vt:lpstr>Arial</vt:lpstr>
      <vt:lpstr>Calibri</vt:lpstr>
      <vt:lpstr>Segoe UI</vt:lpstr>
      <vt:lpstr>Times New Roman</vt:lpstr>
      <vt:lpstr>Wingdings</vt:lpstr>
      <vt:lpstr>Office 主题</vt:lpstr>
      <vt:lpstr>Visio</vt:lpstr>
      <vt:lpstr>PowerPoint 演示文稿</vt:lpstr>
      <vt:lpstr>PowerPoint 演示文稿</vt:lpstr>
      <vt:lpstr>PowerPoint 演示文稿</vt:lpstr>
      <vt:lpstr>1. JavaScript的三大组成部分</vt:lpstr>
      <vt:lpstr>2.浏览器对象</vt:lpstr>
      <vt:lpstr>3.浏览器对象模型--BOM</vt:lpstr>
      <vt:lpstr>4.BOM中的主要对象</vt:lpstr>
      <vt:lpstr>4.BOM中的主要对象</vt:lpstr>
      <vt:lpstr>PowerPoint 演示文稿</vt:lpstr>
      <vt:lpstr>1. Window对象概述</vt:lpstr>
      <vt:lpstr>2.全局作用域</vt:lpstr>
      <vt:lpstr>2.全局作用域</vt:lpstr>
      <vt:lpstr>3.三种消息框</vt:lpstr>
      <vt:lpstr>3.三种消息框</vt:lpstr>
      <vt:lpstr>3.三种消息框</vt:lpstr>
      <vt:lpstr>3.三种消息框</vt:lpstr>
      <vt:lpstr>3.三种消息框</vt:lpstr>
      <vt:lpstr>3.三种消息框</vt:lpstr>
      <vt:lpstr>3.三种消息框</vt:lpstr>
      <vt:lpstr>3.三种消息框</vt:lpstr>
      <vt:lpstr>4.打开与关闭窗口</vt:lpstr>
      <vt:lpstr>4.打开与关闭窗口</vt:lpstr>
      <vt:lpstr>4.打开与关闭窗口</vt:lpstr>
      <vt:lpstr>4.打开与关闭窗口</vt:lpstr>
      <vt:lpstr>4.打开与关闭窗口</vt:lpstr>
      <vt:lpstr>4.打开与关闭窗口</vt:lpstr>
      <vt:lpstr>4.打开与关闭窗口</vt:lpstr>
      <vt:lpstr>PowerPoint 演示文稿</vt:lpstr>
      <vt:lpstr>1. Location对象</vt:lpstr>
      <vt:lpstr>1. Location对象</vt:lpstr>
      <vt:lpstr>1. Location对象</vt:lpstr>
      <vt:lpstr>1. Location对象</vt:lpstr>
      <vt:lpstr>1. Location对象</vt:lpstr>
      <vt:lpstr>2. History对象</vt:lpstr>
      <vt:lpstr>2. History对象</vt:lpstr>
      <vt:lpstr>2. History对象</vt:lpstr>
      <vt:lpstr>2. History对象</vt:lpstr>
      <vt:lpstr>3. Navigator对象</vt:lpstr>
      <vt:lpstr>3. Navigator对象</vt:lpstr>
      <vt:lpstr>4. Screen对象</vt:lpstr>
      <vt:lpstr>4. Screen对象</vt:lpstr>
      <vt:lpstr>单元小结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Michael</dc:creator>
  <cp:lastModifiedBy>johnny</cp:lastModifiedBy>
  <cp:revision>526</cp:revision>
  <dcterms:created xsi:type="dcterms:W3CDTF">2015-10-21T17:10:00Z</dcterms:created>
  <dcterms:modified xsi:type="dcterms:W3CDTF">2022-10-07T01:15:04Z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C9368B136E9E4923B5AC4EDD03AA853C</vt:lpwstr>
  </property>
  <property fmtid="{D5CDD505-2E9C-101B-9397-08002B2CF9AE}" pid="3" name="KSOProductBuildVer">
    <vt:lpwstr>2052-11.1.0.10700</vt:lpwstr>
  </property>
</Properties>
</file>